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333" r:id="rId2"/>
    <p:sldId id="368" r:id="rId3"/>
    <p:sldId id="348" r:id="rId4"/>
    <p:sldId id="352" r:id="rId5"/>
    <p:sldId id="350" r:id="rId6"/>
    <p:sldId id="351" r:id="rId7"/>
    <p:sldId id="335" r:id="rId8"/>
    <p:sldId id="336" r:id="rId9"/>
    <p:sldId id="347" r:id="rId10"/>
    <p:sldId id="353" r:id="rId11"/>
    <p:sldId id="354" r:id="rId12"/>
    <p:sldId id="355" r:id="rId13"/>
    <p:sldId id="337" r:id="rId14"/>
    <p:sldId id="360" r:id="rId15"/>
    <p:sldId id="358" r:id="rId16"/>
    <p:sldId id="361" r:id="rId17"/>
    <p:sldId id="359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57" r:id="rId26"/>
    <p:sldId id="362" r:id="rId27"/>
    <p:sldId id="367" r:id="rId28"/>
    <p:sldId id="363" r:id="rId29"/>
    <p:sldId id="364" r:id="rId30"/>
    <p:sldId id="365" r:id="rId31"/>
    <p:sldId id="366" r:id="rId32"/>
    <p:sldId id="369" r:id="rId33"/>
  </p:sldIdLst>
  <p:sldSz cx="12192000" cy="6858000"/>
  <p:notesSz cx="6858000" cy="9144000"/>
  <p:embeddedFontLst>
    <p:embeddedFont>
      <p:font typeface="Avenir Next" panose="020B050302020202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3" roundtripDataSignature="AMtx7mjAqJdPZH+6tm7eFfURO46qIxfQ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6"/>
    <p:restoredTop sz="94600"/>
  </p:normalViewPr>
  <p:slideViewPr>
    <p:cSldViewPr snapToGrid="0">
      <p:cViewPr varScale="1">
        <p:scale>
          <a:sx n="117" d="100"/>
          <a:sy n="117" d="100"/>
        </p:scale>
        <p:origin x="376" y="17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11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11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597E7B6A-85ED-45F5-C99C-D5F7E458F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>
            <a:extLst>
              <a:ext uri="{FF2B5EF4-FFF2-40B4-BE49-F238E27FC236}">
                <a16:creationId xmlns:a16="http://schemas.microsoft.com/office/drawing/2014/main" id="{6FEACE09-5CF6-ADAC-58EB-48CD6F31ED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>
            <a:extLst>
              <a:ext uri="{FF2B5EF4-FFF2-40B4-BE49-F238E27FC236}">
                <a16:creationId xmlns:a16="http://schemas.microsoft.com/office/drawing/2014/main" id="{15A0D99C-429A-7BE7-C0E1-EA437193A6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578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6CC18F00-A3D6-6C88-AE6D-0172BFF17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>
            <a:extLst>
              <a:ext uri="{FF2B5EF4-FFF2-40B4-BE49-F238E27FC236}">
                <a16:creationId xmlns:a16="http://schemas.microsoft.com/office/drawing/2014/main" id="{39193FA8-7C1C-DF1C-3FB4-735C75D3BE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>
            <a:extLst>
              <a:ext uri="{FF2B5EF4-FFF2-40B4-BE49-F238E27FC236}">
                <a16:creationId xmlns:a16="http://schemas.microsoft.com/office/drawing/2014/main" id="{D56B8399-4964-A297-74BD-3355F5764C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357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9023C4B4-7D7A-96DE-FB73-53212213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>
            <a:extLst>
              <a:ext uri="{FF2B5EF4-FFF2-40B4-BE49-F238E27FC236}">
                <a16:creationId xmlns:a16="http://schemas.microsoft.com/office/drawing/2014/main" id="{B38D1514-39F1-FEF6-F72A-12DF053F8D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>
            <a:extLst>
              <a:ext uri="{FF2B5EF4-FFF2-40B4-BE49-F238E27FC236}">
                <a16:creationId xmlns:a16="http://schemas.microsoft.com/office/drawing/2014/main" id="{437ADBC2-3087-DDF5-D671-F218B62FD0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255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F71FBA75-3AF9-5179-D024-BBA3A8146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>
            <a:extLst>
              <a:ext uri="{FF2B5EF4-FFF2-40B4-BE49-F238E27FC236}">
                <a16:creationId xmlns:a16="http://schemas.microsoft.com/office/drawing/2014/main" id="{FEED1D60-3139-74E6-7BBB-19501D3507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>
            <a:extLst>
              <a:ext uri="{FF2B5EF4-FFF2-40B4-BE49-F238E27FC236}">
                <a16:creationId xmlns:a16="http://schemas.microsoft.com/office/drawing/2014/main" id="{FDB1D1D3-23B9-C6FB-9256-4E4FFEBF6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721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440A4543-8970-6A80-1A62-CD070099B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>
            <a:extLst>
              <a:ext uri="{FF2B5EF4-FFF2-40B4-BE49-F238E27FC236}">
                <a16:creationId xmlns:a16="http://schemas.microsoft.com/office/drawing/2014/main" id="{DA7EC221-0DB3-181C-3357-A872169608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>
            <a:extLst>
              <a:ext uri="{FF2B5EF4-FFF2-40B4-BE49-F238E27FC236}">
                <a16:creationId xmlns:a16="http://schemas.microsoft.com/office/drawing/2014/main" id="{17CBCB07-E424-914F-B36D-6BE1BB3558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238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825220A6-8E22-0719-F86D-5A1EB5BA3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>
            <a:extLst>
              <a:ext uri="{FF2B5EF4-FFF2-40B4-BE49-F238E27FC236}">
                <a16:creationId xmlns:a16="http://schemas.microsoft.com/office/drawing/2014/main" id="{B08784BD-D5FA-6785-803B-CF114B93B1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>
            <a:extLst>
              <a:ext uri="{FF2B5EF4-FFF2-40B4-BE49-F238E27FC236}">
                <a16:creationId xmlns:a16="http://schemas.microsoft.com/office/drawing/2014/main" id="{A9EC6884-45EA-9ED9-BC39-FE5EF13D08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035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1ABB79C8-E54A-EB5B-01FA-819A22DE2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>
            <a:extLst>
              <a:ext uri="{FF2B5EF4-FFF2-40B4-BE49-F238E27FC236}">
                <a16:creationId xmlns:a16="http://schemas.microsoft.com/office/drawing/2014/main" id="{04779481-3F68-1FF7-76BC-3EF4210EBF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>
            <a:extLst>
              <a:ext uri="{FF2B5EF4-FFF2-40B4-BE49-F238E27FC236}">
                <a16:creationId xmlns:a16="http://schemas.microsoft.com/office/drawing/2014/main" id="{B0434FAA-1845-D287-9C21-25C066684E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639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c62e5391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c62e5391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c62e5391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c62e5391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C7F847C3-E157-E103-E36E-EF8F0AD61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0D1DCEC0-0854-1BDE-6428-278768B6AC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498979C5-9DF6-7423-0E7A-0422BF5159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461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c62e5391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c62e5391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c62e5391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c62e5391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c62e5391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c62e5391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c62e5391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c62e5391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c62e5391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c62e5391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5232DC17-E641-2FBF-40A2-328F50501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F5F656ED-FFDB-F28D-47A2-4E7777614E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B9019D97-FDB8-5B99-B612-0736FBCB5C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5948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76090782-49D5-0813-187B-3546DA860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1C6AD9A1-9277-8CBC-7E5B-0A05E9DB89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B14DC8DC-6048-6C55-2B88-7A7D87BF6C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383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FF4AB22A-E6FD-EF1D-608F-3CF3BD107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FF144CAE-2EB0-7E1D-0180-F226B0AA01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D1945252-A093-48EE-7A35-F9418E562C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893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73FB8A46-423A-C41B-A9C8-B1F036793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22BCFAC7-69A3-B6C9-2AFD-FDEC56396D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E7638CC2-4FAB-F956-70B9-17AF8964FB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920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F70F99A1-E573-F721-1B9E-26A59E12C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F09A14D2-0C8A-9D2D-6522-16E89DB447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45457935-88D9-2400-39D9-A94CA0AC07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277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FDB27AA5-276B-C353-7DA2-95A8D8758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CAB9C247-DE23-65E1-EB7F-BA69184536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DE447068-7E80-107B-F4C7-4F915FF0F3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541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D05C9CF2-3E2E-2BBF-FBB4-9BBE8A6C7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310A2CA9-FF9F-0845-E7D2-5E752DBEAB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4D5F6E7C-9D4E-8800-0F06-7FDE9E3230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1947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62A00E57-1382-56BA-0C48-FE44EFF44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6FA94CD2-4CEA-76B2-F30E-1365F2F0FC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61D73F58-8AB0-A83F-ECCC-EA2ABBA958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4686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A379D206-1DDD-11B3-DD53-8597C287F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A641196C-0FFC-3AE4-0A10-AE1E31B90E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AB9316C6-BCEA-4060-1E88-56F2820272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635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E356E7FA-A868-4E1A-592A-4A6CE49A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7FE89BEE-9BF7-0874-CEDD-5E353610A5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71F2D955-DFAD-1107-9132-DA6399ADE2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84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27B791D9-828A-85D3-E5CB-36410113E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00670E5F-0BD6-2F8D-CFC6-292AA7BB12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1FAB8779-03B9-4EA6-1317-609140C1BA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696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774242A6-6FB5-76D4-8E82-E34BB2836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0962BF37-85B5-D3CA-C327-0D90DB287F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0A29AF35-DDE8-654F-1F51-879B9CCF25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822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3d077c7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3d077c7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87729DA5-7A53-D1B4-8419-1591FFCBF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>
            <a:extLst>
              <a:ext uri="{FF2B5EF4-FFF2-40B4-BE49-F238E27FC236}">
                <a16:creationId xmlns:a16="http://schemas.microsoft.com/office/drawing/2014/main" id="{2CB408B3-9245-0BA5-725D-BCDCA12FB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>
            <a:extLst>
              <a:ext uri="{FF2B5EF4-FFF2-40B4-BE49-F238E27FC236}">
                <a16:creationId xmlns:a16="http://schemas.microsoft.com/office/drawing/2014/main" id="{A02FCDBE-D7A9-0BD9-12AE-F48210AE10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422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442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5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5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5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pic>
        <p:nvPicPr>
          <p:cNvPr id="15" name="Google Shape;25;p34">
            <a:extLst>
              <a:ext uri="{FF2B5EF4-FFF2-40B4-BE49-F238E27FC236}">
                <a16:creationId xmlns:a16="http://schemas.microsoft.com/office/drawing/2014/main" id="{14BECA54-5B2D-4047-8012-D3BA311CBBBA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93326" y="6035575"/>
            <a:ext cx="762638" cy="6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6;p34">
            <a:extLst>
              <a:ext uri="{FF2B5EF4-FFF2-40B4-BE49-F238E27FC236}">
                <a16:creationId xmlns:a16="http://schemas.microsoft.com/office/drawing/2014/main" id="{6C537EC4-A950-4C76-9D66-87B27250C4A4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955964" y="6176963"/>
            <a:ext cx="991551" cy="50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 descr="C:\Users\cbedos\Documents\trames_2016\logo_INRAE.png">
            <a:extLst>
              <a:ext uri="{FF2B5EF4-FFF2-40B4-BE49-F238E27FC236}">
                <a16:creationId xmlns:a16="http://schemas.microsoft.com/office/drawing/2014/main" id="{A0FC0D55-0858-46DA-A140-C30515DCCA35}"/>
              </a:ext>
            </a:extLst>
          </p:cNvPr>
          <p:cNvPicPr/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55" y="6311900"/>
            <a:ext cx="932180" cy="25146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quarto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witter.com/allison_hors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witter.com/allison_horst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ocs.ropensci.org/targets/articles/overview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nomena.andrianrisoa@inrae.f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github.com/metatox-morico" TargetMode="External"/><Relationship Id="rId4" Type="http://schemas.openxmlformats.org/officeDocument/2006/relationships/hyperlink" Target="mailto:raphael.royaute@inrae.fr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renv/articles/renv.html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jsta.github.io/r-docker-tutorial/02-Launching-Docker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renv/articles/renv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hyperlink" Target="https://github.com/b-rodrigues/rix" TargetMode="External"/><Relationship Id="rId4" Type="http://schemas.openxmlformats.org/officeDocument/2006/relationships/hyperlink" Target="https://jsta.github.io/r-docker-tutorial/02-Launching-Docker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qzVV7eEiaI&amp;ab_channel=RichardMcElreath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raps-with-r.dev/" TargetMode="External"/><Relationship Id="rId5" Type="http://schemas.openxmlformats.org/officeDocument/2006/relationships/hyperlink" Target="https://quarto.org/" TargetMode="External"/><Relationship Id="rId4" Type="http://schemas.openxmlformats.org/officeDocument/2006/relationships/hyperlink" Target="https://www.sortee.org/other_events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s://osf.io/bvf3c/files/7cm4q" TargetMode="External"/><Relationship Id="rId7" Type="http://schemas.openxmlformats.org/officeDocument/2006/relationships/hyperlink" Target="https://www.osc.uni-muenchen.de/toolbox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lmu-osc.github.io/Introduction-RStudio-Git-GitHub/" TargetMode="External"/><Relationship Id="rId5" Type="http://schemas.openxmlformats.org/officeDocument/2006/relationships/hyperlink" Target="https://www.youtube.com/watch?v=8Dd7KRpKeaE" TargetMode="External"/><Relationship Id="rId4" Type="http://schemas.openxmlformats.org/officeDocument/2006/relationships/hyperlink" Target="https://osf.io/bvf3c/files/k3wnc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hyperlink" Target="https://doi.org/10.1111/jeb.1423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ere.r-lib.org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179" y="3524811"/>
            <a:ext cx="4690400" cy="247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1" name="Google Shape;175;p1">
            <a:extLst>
              <a:ext uri="{FF2B5EF4-FFF2-40B4-BE49-F238E27FC236}">
                <a16:creationId xmlns:a16="http://schemas.microsoft.com/office/drawing/2014/main" id="{FA04E05B-AF6B-4520-9754-F299CDBA4DDA}"/>
              </a:ext>
            </a:extLst>
          </p:cNvPr>
          <p:cNvSpPr txBox="1">
            <a:spLocks/>
          </p:cNvSpPr>
          <p:nvPr/>
        </p:nvSpPr>
        <p:spPr>
          <a:xfrm>
            <a:off x="480000" y="202923"/>
            <a:ext cx="11232000" cy="313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Clr>
                <a:schemeClr val="hlink"/>
              </a:buClr>
              <a:buSzPts val="3200"/>
            </a:pPr>
            <a:r>
              <a:rPr lang="fr-FR" sz="3600" dirty="0">
                <a:solidFill>
                  <a:schemeClr val="hlink"/>
                </a:solidFill>
                <a:latin typeface="Avenir Next" panose="020B0503020202020204" pitchFamily="34" charset="0"/>
              </a:rPr>
              <a:t>MODÉLISATION DES RISQUES LIÉS AU CONTAMINANT - MORICO</a:t>
            </a:r>
            <a:endParaRPr lang="fr-FR" sz="3600" dirty="0">
              <a:latin typeface="Avenir Next" panose="020B0503020202020204" pitchFamily="34" charset="0"/>
            </a:endParaRPr>
          </a:p>
          <a:p>
            <a:pPr marL="0" indent="0"/>
            <a:endParaRPr lang="fr-FR" dirty="0">
              <a:solidFill>
                <a:schemeClr val="hlink"/>
              </a:solidFill>
              <a:latin typeface="Avenir Next" panose="020B0503020202020204" pitchFamily="34" charset="0"/>
            </a:endParaRPr>
          </a:p>
          <a:p>
            <a:pPr marL="0" indent="0">
              <a:buClr>
                <a:schemeClr val="hlink"/>
              </a:buClr>
              <a:buSzPts val="2800"/>
            </a:pPr>
            <a:r>
              <a:rPr lang="fr-FR" sz="3733" dirty="0">
                <a:solidFill>
                  <a:schemeClr val="hlink"/>
                </a:solidFill>
                <a:latin typeface="Avenir Next" panose="020B0503020202020204" pitchFamily="34" charset="0"/>
                <a:ea typeface="Helvetica Neue"/>
                <a:cs typeface="Helvetica Neue"/>
                <a:sym typeface="Helvetica Neue"/>
              </a:rPr>
              <a:t>CONCEPTS CLES - PART III</a:t>
            </a:r>
            <a:endParaRPr lang="fr-FR" dirty="0">
              <a:latin typeface="Avenir Next" panose="020B0503020202020204" pitchFamily="34" charset="0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fr-FR" sz="3200" dirty="0">
                <a:latin typeface="Avenir Next" panose="020B0503020202020204" pitchFamily="34" charset="0"/>
                <a:ea typeface="Helvetica Neue"/>
                <a:cs typeface="Helvetica Neue"/>
                <a:sym typeface="Helvetica Neue"/>
              </a:rPr>
              <a:t>BONNES PRATIQUES DE MODELISATION</a:t>
            </a:r>
            <a:endParaRPr lang="fr-FR" sz="3200" dirty="0">
              <a:solidFill>
                <a:schemeClr val="hlink"/>
              </a:solidFill>
              <a:latin typeface="Avenir Next" panose="020B0503020202020204" pitchFamily="34" charset="0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84BC7525-6A2C-5114-9975-1B3A525F0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F7359D27-3834-1754-C128-AB4AF7B805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10498DFD-084B-66EB-F030-872D0C5801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10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3D35D2F-844A-0FCC-611F-A85FEA99C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1950887"/>
            <a:ext cx="10076033" cy="3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095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524A291E-6838-D586-DE39-603291A10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29567D48-043D-389C-D999-81F3F8160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7E9A3395-660B-7A91-9350-24019810A3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11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92E3082-F729-9347-8D5C-7680816D0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2095710"/>
            <a:ext cx="10076033" cy="3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710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CBD9B9E9-448F-3D2C-D82E-3C456E99E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4E6DBD4B-14C8-CD1D-F550-6B5138ABE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Utiliser des rapports reproductibles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415037C2-CCBA-A047-BF34-5612956120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12</a:t>
            </a:fld>
            <a:endParaRPr>
              <a:latin typeface="Avenir Next" panose="020B0503020202020204" pitchFamily="34" charset="0"/>
            </a:endParaRPr>
          </a:p>
        </p:txBody>
      </p:sp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157FC287-A95A-6544-E4DD-55157D6CB4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992085"/>
            <a:ext cx="11360800" cy="411779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</a:rPr>
              <a:t>Permet de combiner script et explications</a:t>
            </a: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</a:rPr>
              <a:t>Tutoriels documentés pour revues par les pairs</a:t>
            </a: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</a:rPr>
              <a:t>Export au format </a:t>
            </a:r>
            <a:r>
              <a:rPr lang="fr-FR" dirty="0" err="1">
                <a:latin typeface="Avenir Next" panose="020B0503020202020204" pitchFamily="34" charset="0"/>
              </a:rPr>
              <a:t>pdf</a:t>
            </a:r>
            <a:r>
              <a:rPr lang="fr-FR" dirty="0">
                <a:latin typeface="Avenir Next" panose="020B0503020202020204" pitchFamily="34" charset="0"/>
              </a:rPr>
              <a:t>, html ou </a:t>
            </a:r>
            <a:r>
              <a:rPr lang="fr-FR" dirty="0" err="1">
                <a:latin typeface="Avenir Next" panose="020B0503020202020204" pitchFamily="34" charset="0"/>
              </a:rPr>
              <a:t>word</a:t>
            </a: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1266" name="Picture 2" descr="Quarto logo.">
            <a:hlinkClick r:id="rId3"/>
            <a:extLst>
              <a:ext uri="{FF2B5EF4-FFF2-40B4-BE49-F238E27FC236}">
                <a16:creationId xmlns:a16="http://schemas.microsoft.com/office/drawing/2014/main" id="{DAE0E54E-5293-A3C7-970D-9A6C4D710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5286733"/>
            <a:ext cx="4064000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21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Versionner son code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" dirty="0">
                <a:latin typeface="Avenir Next" panose="020B0503020202020204" pitchFamily="34" charset="0"/>
              </a:rPr>
              <a:t>Permet traçabilité du code sans multiplier les fichiers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Permet de coder à plusieurs et d’intégrer changements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Git &amp; GitHub: outils les plus couramment utilisés</a:t>
            </a:r>
            <a:endParaRPr dirty="0"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l="12460" t="22406" r="19600" b="19076"/>
          <a:stretch/>
        </p:blipFill>
        <p:spPr>
          <a:xfrm>
            <a:off x="6854400" y="3429000"/>
            <a:ext cx="5163965" cy="27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00" y="5269791"/>
            <a:ext cx="2263680" cy="9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4400" y="5269800"/>
            <a:ext cx="1684285" cy="9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57E56854-F735-41F3-9A38-2CF510D799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13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E6F9D93A-551A-BA3B-C783-6FD540E44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>
            <a:extLst>
              <a:ext uri="{FF2B5EF4-FFF2-40B4-BE49-F238E27FC236}">
                <a16:creationId xmlns:a16="http://schemas.microsoft.com/office/drawing/2014/main" id="{E1D2403F-A0A3-D47B-25BB-FD3719A522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git en (très) bref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A3603466-FD2F-1971-ADAC-C8517A1E7A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14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703B7CB-08A5-56FB-3CA7-3476BF6C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429" y="1905247"/>
            <a:ext cx="7570273" cy="425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FB48359-BDF5-060D-7311-078780EDA5E8}"/>
              </a:ext>
            </a:extLst>
          </p:cNvPr>
          <p:cNvSpPr txBox="1"/>
          <p:nvPr/>
        </p:nvSpPr>
        <p:spPr>
          <a:xfrm>
            <a:off x="2527429" y="5836954"/>
            <a:ext cx="2350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sng" dirty="0">
                <a:solidFill>
                  <a:srgbClr val="0024B0"/>
                </a:solidFill>
                <a:effectLst/>
                <a:latin typeface="Avenir Next" panose="020B0503020202020204" pitchFamily="34" charset="0"/>
                <a:hlinkClick r:id="rId4"/>
              </a:rPr>
              <a:t>Artwork by @allison_horst</a:t>
            </a:r>
            <a:endParaRPr lang="fr-FR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473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7C3C308A-3059-3045-01F4-DFB11041A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>
            <a:extLst>
              <a:ext uri="{FF2B5EF4-FFF2-40B4-BE49-F238E27FC236}">
                <a16:creationId xmlns:a16="http://schemas.microsoft.com/office/drawing/2014/main" id="{45C9FD3D-3D81-9B9D-B01C-DC92B9C44E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git en (très) bref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DBFB54AD-F602-B82D-C18E-4F793E193B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15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B6231EE-6DAD-E3C9-EEAC-AB00B1A72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177" y="1122102"/>
            <a:ext cx="5726595" cy="572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77AC3EB-5628-4BD5-D0B4-C2C008862A3A}"/>
              </a:ext>
            </a:extLst>
          </p:cNvPr>
          <p:cNvSpPr txBox="1"/>
          <p:nvPr/>
        </p:nvSpPr>
        <p:spPr>
          <a:xfrm>
            <a:off x="5508338" y="6540920"/>
            <a:ext cx="2350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sng" dirty="0">
                <a:solidFill>
                  <a:srgbClr val="0024B0"/>
                </a:solidFill>
                <a:effectLst/>
                <a:latin typeface="Avenir Next" panose="020B0503020202020204" pitchFamily="34" charset="0"/>
                <a:hlinkClick r:id="rId4"/>
              </a:rPr>
              <a:t>Artwork by @allison_horst</a:t>
            </a:r>
            <a:endParaRPr lang="fr-FR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750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66D2797D-8C74-B145-E670-17D9116FE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>
            <a:extLst>
              <a:ext uri="{FF2B5EF4-FFF2-40B4-BE49-F238E27FC236}">
                <a16:creationId xmlns:a16="http://schemas.microsoft.com/office/drawing/2014/main" id="{5F488482-263E-0CF9-9BB8-4A392BFC2E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git en (très) bref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9266C5C6-B32E-734E-E76D-3618483B22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16</a:t>
            </a:fld>
            <a:endParaRPr>
              <a:latin typeface="Avenir Next" panose="020B0503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F3A4F32-0934-0B68-760B-1330A174FBF2}"/>
              </a:ext>
            </a:extLst>
          </p:cNvPr>
          <p:cNvSpPr txBox="1"/>
          <p:nvPr/>
        </p:nvSpPr>
        <p:spPr>
          <a:xfrm>
            <a:off x="1860222" y="2710547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Projet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AE9B848-96C1-097A-8836-BFC9B5BEBFDE}"/>
              </a:ext>
            </a:extLst>
          </p:cNvPr>
          <p:cNvSpPr txBox="1"/>
          <p:nvPr/>
        </p:nvSpPr>
        <p:spPr>
          <a:xfrm>
            <a:off x="3740319" y="2710547"/>
            <a:ext cx="108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Avenir Next" panose="020B0503020202020204" pitchFamily="34" charset="0"/>
              </a:rPr>
              <a:t>Staging</a:t>
            </a:r>
            <a:endParaRPr lang="fr-FR" sz="2000" dirty="0">
              <a:latin typeface="Avenir Next" panose="020B0503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223926-A7EE-BC1B-600F-444CE8691B79}"/>
              </a:ext>
            </a:extLst>
          </p:cNvPr>
          <p:cNvSpPr txBox="1"/>
          <p:nvPr/>
        </p:nvSpPr>
        <p:spPr>
          <a:xfrm>
            <a:off x="6559449" y="2710547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Repo Local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2FF158D-67EF-A6AB-58EA-73328D4D4177}"/>
              </a:ext>
            </a:extLst>
          </p:cNvPr>
          <p:cNvSpPr txBox="1"/>
          <p:nvPr/>
        </p:nvSpPr>
        <p:spPr>
          <a:xfrm>
            <a:off x="9736049" y="2710547"/>
            <a:ext cx="17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Repo </a:t>
            </a:r>
            <a:r>
              <a:rPr lang="fr-FR" sz="2000" dirty="0" err="1">
                <a:latin typeface="Avenir Next" panose="020B0503020202020204" pitchFamily="34" charset="0"/>
              </a:rPr>
              <a:t>Remote</a:t>
            </a:r>
            <a:endParaRPr lang="fr-FR" sz="2000" dirty="0">
              <a:latin typeface="Avenir Next" panose="020B0503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4579ABE-EE7C-61B3-5CE6-72DBD64AD9CF}"/>
              </a:ext>
            </a:extLst>
          </p:cNvPr>
          <p:cNvSpPr txBox="1"/>
          <p:nvPr/>
        </p:nvSpPr>
        <p:spPr>
          <a:xfrm>
            <a:off x="53317" y="4151413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venir Next" panose="020B0503020202020204" pitchFamily="34" charset="0"/>
              </a:rPr>
              <a:t>Ajout / modification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C3AC72C-ABE7-0F96-D6D2-8A88B51019D3}"/>
              </a:ext>
            </a:extLst>
          </p:cNvPr>
          <p:cNvSpPr txBox="1"/>
          <p:nvPr/>
        </p:nvSpPr>
        <p:spPr>
          <a:xfrm>
            <a:off x="2840361" y="5176356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git </a:t>
            </a:r>
            <a:r>
              <a:rPr lang="fr-FR" sz="1600" dirty="0" err="1">
                <a:latin typeface="Avenir Next" panose="020B0503020202020204" pitchFamily="34" charset="0"/>
              </a:rPr>
              <a:t>add</a:t>
            </a:r>
            <a:r>
              <a:rPr lang="fr-FR" sz="1600" dirty="0">
                <a:latin typeface="Avenir Next" panose="020B0503020202020204" pitchFamily="34" charset="0"/>
              </a:rPr>
              <a:t> 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F50DCAA-4A46-EA57-3CE4-4CCFB28D8880}"/>
              </a:ext>
            </a:extLst>
          </p:cNvPr>
          <p:cNvSpPr txBox="1"/>
          <p:nvPr/>
        </p:nvSpPr>
        <p:spPr>
          <a:xfrm>
            <a:off x="4479678" y="5176356"/>
            <a:ext cx="2693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git commit –m « message »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EB8A0D7-96A3-5039-0151-F663CB9AA492}"/>
              </a:ext>
            </a:extLst>
          </p:cNvPr>
          <p:cNvSpPr txBox="1"/>
          <p:nvPr/>
        </p:nvSpPr>
        <p:spPr>
          <a:xfrm>
            <a:off x="6926537" y="5499947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HEAD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3360F53-1A36-2CA3-0B7C-F3C50C2AA55A}"/>
              </a:ext>
            </a:extLst>
          </p:cNvPr>
          <p:cNvCxnSpPr>
            <a:stCxn id="5" idx="2"/>
            <a:endCxn id="11" idx="0"/>
          </p:cNvCxnSpPr>
          <p:nvPr/>
        </p:nvCxnSpPr>
        <p:spPr>
          <a:xfrm>
            <a:off x="7303403" y="3110657"/>
            <a:ext cx="0" cy="238929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214EE899-D331-3A59-7409-2171A8177039}"/>
              </a:ext>
            </a:extLst>
          </p:cNvPr>
          <p:cNvSpPr txBox="1"/>
          <p:nvPr/>
        </p:nvSpPr>
        <p:spPr>
          <a:xfrm>
            <a:off x="8360669" y="5176356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git push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5A8ED16-0909-2375-19ED-0E701D2CB606}"/>
              </a:ext>
            </a:extLst>
          </p:cNvPr>
          <p:cNvSpPr txBox="1"/>
          <p:nvPr/>
        </p:nvSpPr>
        <p:spPr>
          <a:xfrm>
            <a:off x="5702923" y="6110745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git pull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16CD1FB-DBB5-26C1-8D11-E5B95AAE6F66}"/>
              </a:ext>
            </a:extLst>
          </p:cNvPr>
          <p:cNvCxnSpPr>
            <a:cxnSpLocks/>
          </p:cNvCxnSpPr>
          <p:nvPr/>
        </p:nvCxnSpPr>
        <p:spPr>
          <a:xfrm>
            <a:off x="2269634" y="6022461"/>
            <a:ext cx="8339372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4A4626E-99FD-1101-91D9-AE054AAD7B92}"/>
              </a:ext>
            </a:extLst>
          </p:cNvPr>
          <p:cNvCxnSpPr>
            <a:cxnSpLocks/>
          </p:cNvCxnSpPr>
          <p:nvPr/>
        </p:nvCxnSpPr>
        <p:spPr>
          <a:xfrm flipH="1">
            <a:off x="2128120" y="4618204"/>
            <a:ext cx="2154174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2766F3B-F70E-AC5C-9039-1041767052F9}"/>
              </a:ext>
            </a:extLst>
          </p:cNvPr>
          <p:cNvCxnSpPr>
            <a:cxnSpLocks/>
          </p:cNvCxnSpPr>
          <p:nvPr/>
        </p:nvCxnSpPr>
        <p:spPr>
          <a:xfrm flipH="1">
            <a:off x="4382632" y="4618204"/>
            <a:ext cx="2790412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EC2900A9-B55F-F414-4B9F-B5A5F1A36619}"/>
              </a:ext>
            </a:extLst>
          </p:cNvPr>
          <p:cNvCxnSpPr>
            <a:cxnSpLocks/>
          </p:cNvCxnSpPr>
          <p:nvPr/>
        </p:nvCxnSpPr>
        <p:spPr>
          <a:xfrm flipH="1">
            <a:off x="7402286" y="4618204"/>
            <a:ext cx="3206720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F1261E16-8978-1EB7-F95C-E1F011F7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424" y="1353176"/>
            <a:ext cx="1035932" cy="1035932"/>
          </a:xfrm>
          <a:prstGeom prst="rect">
            <a:avLst/>
          </a:prstGeom>
        </p:spPr>
      </p:pic>
      <p:pic>
        <p:nvPicPr>
          <p:cNvPr id="30" name="Google Shape;103;p19">
            <a:extLst>
              <a:ext uri="{FF2B5EF4-FFF2-40B4-BE49-F238E27FC236}">
                <a16:creationId xmlns:a16="http://schemas.microsoft.com/office/drawing/2014/main" id="{EB5DDD83-1A40-ACB5-F6B6-241229B75E2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8089" y="1390046"/>
            <a:ext cx="1531168" cy="857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ADBFABB-D42C-84E1-ACCF-28C43853A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857" y="1690601"/>
            <a:ext cx="778311" cy="77831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D47E2452-1ED2-FB66-C41D-FC65E5E76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773" y="2627388"/>
            <a:ext cx="483269" cy="483269"/>
          </a:xfrm>
          <a:prstGeom prst="rect">
            <a:avLst/>
          </a:prstGeom>
        </p:spPr>
      </p:pic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402A88FD-92DB-05B0-C532-CEFF7E008721}"/>
              </a:ext>
            </a:extLst>
          </p:cNvPr>
          <p:cNvCxnSpPr>
            <a:cxnSpLocks/>
          </p:cNvCxnSpPr>
          <p:nvPr/>
        </p:nvCxnSpPr>
        <p:spPr>
          <a:xfrm flipH="1">
            <a:off x="2280520" y="2389108"/>
            <a:ext cx="633008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9833CD2-75EE-C161-7587-9FE7DC2A8532}"/>
              </a:ext>
            </a:extLst>
          </p:cNvPr>
          <p:cNvCxnSpPr>
            <a:cxnSpLocks/>
          </p:cNvCxnSpPr>
          <p:nvPr/>
        </p:nvCxnSpPr>
        <p:spPr>
          <a:xfrm flipH="1">
            <a:off x="9091828" y="2389108"/>
            <a:ext cx="268457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05BA9B41-0CC1-62D1-C2B6-0E34357EE1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96" y="3585804"/>
            <a:ext cx="439335" cy="43933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2705817-C123-134D-840C-AE472A28DB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835" y="3577407"/>
            <a:ext cx="483269" cy="48326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58BBD73-0159-C0FB-9689-D94B0940D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570" y="3688513"/>
            <a:ext cx="439335" cy="43933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046561E-2520-2310-DD47-BD180D60E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235" y="3354196"/>
            <a:ext cx="483269" cy="4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5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0.28411 -3.7037E-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06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0.28398 2.22222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1" grpId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45E5325F-BF5C-7079-38A5-9B4900445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>
            <a:extLst>
              <a:ext uri="{FF2B5EF4-FFF2-40B4-BE49-F238E27FC236}">
                <a16:creationId xmlns:a16="http://schemas.microsoft.com/office/drawing/2014/main" id="{247C47FD-643E-24FC-C105-976DEC4FF1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git en (très) bref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B9D56BCD-7806-CF18-1385-69F0936043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17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E371C0FB-DB0F-F601-3C7A-40F8C8568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" y="2561287"/>
            <a:ext cx="5521274" cy="325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9197EE8C-DFF6-48FA-9257-1908C109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695" y="2767764"/>
            <a:ext cx="5781705" cy="304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C6E3A729-D6D9-8A98-FF87-867299B59FAD}"/>
              </a:ext>
            </a:extLst>
          </p:cNvPr>
          <p:cNvSpPr txBox="1"/>
          <p:nvPr/>
        </p:nvSpPr>
        <p:spPr>
          <a:xfrm>
            <a:off x="2674374" y="2361232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Idéal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0E340E7-63ED-12CA-85D8-9A113E58E169}"/>
              </a:ext>
            </a:extLst>
          </p:cNvPr>
          <p:cNvSpPr txBox="1"/>
          <p:nvPr/>
        </p:nvSpPr>
        <p:spPr>
          <a:xfrm>
            <a:off x="8754277" y="2367654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En réalité</a:t>
            </a:r>
          </a:p>
        </p:txBody>
      </p:sp>
    </p:spTree>
    <p:extLst>
      <p:ext uri="{BB962C8B-B14F-4D97-AF65-F5344CB8AC3E}">
        <p14:creationId xmlns:p14="http://schemas.microsoft.com/office/powerpoint/2010/main" val="308254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8016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Créer des pipelines d’analyses automatisées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fr" dirty="0">
                <a:latin typeface="Avenir Next" panose="020B0503020202020204" pitchFamily="34" charset="0"/>
              </a:rPr>
              <a:t>Pour utilisateurs avancés</a:t>
            </a:r>
            <a:endParaRPr dirty="0"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fr" dirty="0">
                <a:latin typeface="Avenir Next" panose="020B0503020202020204" pitchFamily="34" charset="0"/>
              </a:rPr>
              <a:t>Principe:</a:t>
            </a:r>
            <a:endParaRPr dirty="0"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 dirty="0">
                <a:latin typeface="Avenir Next" panose="020B0503020202020204" pitchFamily="34" charset="0"/>
              </a:rPr>
              <a:t>Repérer les dépendances entre fichiers</a:t>
            </a:r>
            <a:endParaRPr dirty="0">
              <a:latin typeface="Avenir Next" panose="020B0503020202020204" pitchFamily="34" charset="0"/>
            </a:endParaRPr>
          </a:p>
          <a:p>
            <a:pPr>
              <a:buChar char="-"/>
            </a:pPr>
            <a:r>
              <a:rPr lang="fr" dirty="0">
                <a:latin typeface="Avenir Next" panose="020B0503020202020204" pitchFamily="34" charset="0"/>
              </a:rPr>
              <a:t>Mettre à jours les résultats lorsqu’un changement est fait</a:t>
            </a: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97" y="4464634"/>
            <a:ext cx="1408467" cy="16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2351733" y="5122418"/>
            <a:ext cx="2582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" sz="2400" u="sng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Librairie {target}</a:t>
            </a:r>
            <a:endParaRPr sz="2400">
              <a:solidFill>
                <a:schemeClr val="lt2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Google Shape;768;g2a91ee48165_0_10">
            <a:extLst>
              <a:ext uri="{FF2B5EF4-FFF2-40B4-BE49-F238E27FC236}">
                <a16:creationId xmlns:a16="http://schemas.microsoft.com/office/drawing/2014/main" id="{A069BEBE-B7C4-4EA8-A435-126C6CDD05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18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07749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Créer des pipelines d’analyses automatisées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71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fr">
                <a:latin typeface="Avenir Next" panose="020B0503020202020204" pitchFamily="34" charset="0"/>
              </a:rPr>
              <a:t>Changement dans le script de visualisation -&gt; Les graphiques sont mis à jour </a:t>
            </a:r>
            <a:endParaRPr>
              <a:latin typeface="Avenir Next" panose="020B0503020202020204" pitchFamily="34" charset="0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97" y="4464634"/>
            <a:ext cx="1408467" cy="1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231" y="2726501"/>
            <a:ext cx="4742475" cy="396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1695" y="2726495"/>
            <a:ext cx="877504" cy="39620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A65C42E2-AAE2-4FF2-BE94-AD4AEB0157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19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CF0A21F9-0A04-E751-3D0D-1AD0D4AD9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74A3E09F-5674-66EA-9FE1-87C86A3A58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46114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Instructeurs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F8B1537F-39AA-8C99-DCC6-BCDCB8A113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>
              <a:buSzPct val="100000"/>
              <a:buNone/>
            </a:pPr>
            <a:r>
              <a:rPr lang="fr-FR" sz="3200" dirty="0" err="1">
                <a:latin typeface="Avenir Next" panose="020B0503020202020204" pitchFamily="34" charset="0"/>
              </a:rPr>
              <a:t>Nomena</a:t>
            </a:r>
            <a:r>
              <a:rPr lang="fr-FR" sz="3200" dirty="0">
                <a:latin typeface="Avenir Next" panose="020B0503020202020204" pitchFamily="34" charset="0"/>
              </a:rPr>
              <a:t> (</a:t>
            </a:r>
            <a:r>
              <a:rPr lang="fr-FR" sz="3200" dirty="0">
                <a:latin typeface="Avenir Next" panose="020B0503020202020204" pitchFamily="34" charset="0"/>
                <a:hlinkClick r:id="rId3"/>
              </a:rPr>
              <a:t>nomena.andrianrisoa@inrae.fr</a:t>
            </a:r>
            <a:r>
              <a:rPr lang="fr-FR" sz="3200" dirty="0">
                <a:latin typeface="Avenir Next" panose="020B0503020202020204" pitchFamily="34" charset="0"/>
              </a:rPr>
              <a:t>)</a:t>
            </a:r>
          </a:p>
          <a:p>
            <a:pPr marL="152396" indent="0">
              <a:buSzPct val="100000"/>
              <a:buNone/>
            </a:pPr>
            <a:r>
              <a:rPr lang="fr-FR" sz="3200" dirty="0">
                <a:latin typeface="Avenir Next" panose="020B0503020202020204" pitchFamily="34" charset="0"/>
              </a:rPr>
              <a:t>Raphael (</a:t>
            </a:r>
            <a:r>
              <a:rPr lang="fr-FR" sz="3200" dirty="0">
                <a:latin typeface="Avenir Next" panose="020B0503020202020204" pitchFamily="34" charset="0"/>
                <a:hlinkClick r:id="rId4"/>
              </a:rPr>
              <a:t>raphael.royaute@inrae.fr</a:t>
            </a:r>
            <a:r>
              <a:rPr lang="fr-FR" sz="3200" dirty="0">
                <a:latin typeface="Avenir Next" panose="020B0503020202020204" pitchFamily="34" charset="0"/>
              </a:rPr>
              <a:t>)</a:t>
            </a:r>
          </a:p>
          <a:p>
            <a:pPr marL="152396" indent="0">
              <a:buSzPct val="100000"/>
              <a:buNone/>
            </a:pPr>
            <a:endParaRPr lang="fr-FR" sz="3200" dirty="0"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r>
              <a:rPr lang="fr-FR" sz="3200" dirty="0">
                <a:latin typeface="Avenir Next" panose="020B0503020202020204" pitchFamily="34" charset="0"/>
              </a:rPr>
              <a:t>Compte GitHub </a:t>
            </a:r>
            <a:r>
              <a:rPr lang="fr-FR" sz="3200" dirty="0" err="1">
                <a:latin typeface="Avenir Next" panose="020B0503020202020204" pitchFamily="34" charset="0"/>
              </a:rPr>
              <a:t>MetaTox</a:t>
            </a:r>
            <a:r>
              <a:rPr lang="fr-FR" sz="3200" dirty="0">
                <a:latin typeface="Avenir Next" panose="020B0503020202020204" pitchFamily="34" charset="0"/>
              </a:rPr>
              <a:t>: </a:t>
            </a:r>
          </a:p>
          <a:p>
            <a:pPr marL="152396" indent="0">
              <a:buSzPct val="100000"/>
              <a:buNone/>
            </a:pPr>
            <a:r>
              <a:rPr lang="fr-FR" sz="3200" dirty="0">
                <a:latin typeface="Avenir Next" panose="020B0503020202020204" pitchFamily="34" charset="0"/>
                <a:hlinkClick r:id="rId5"/>
              </a:rPr>
              <a:t>https://github.com/metatox-morico</a:t>
            </a:r>
            <a:endParaRPr lang="fr-FR" sz="3200" dirty="0"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endParaRPr lang="fr-FR" sz="3200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A5E3C322-65C6-652F-A2EB-4E884E0F10D7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04B992CC-A6FD-A7E0-4F34-E465ACEBD801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0C9F0B27-EF76-904F-EFD2-E35B75B9289A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C96D1476-4F44-E29C-1F22-32F4B3921AEC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3348CEC-7282-E9C9-8B3A-AB8C92943D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066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06917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Créer des pipelines d’analyses automatisées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71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fr">
                <a:latin typeface="Avenir Next" panose="020B0503020202020204" pitchFamily="34" charset="0"/>
              </a:rPr>
              <a:t>Changement des données source -&gt; toute la pipeline est réexecutée</a:t>
            </a:r>
            <a:endParaRPr>
              <a:latin typeface="Avenir Next" panose="020B0503020202020204" pitchFamily="34" charset="0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97" y="4464634"/>
            <a:ext cx="1408467" cy="1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8765" y="2726500"/>
            <a:ext cx="6939343" cy="39620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68;g2a91ee48165_0_10">
            <a:extLst>
              <a:ext uri="{FF2B5EF4-FFF2-40B4-BE49-F238E27FC236}">
                <a16:creationId xmlns:a16="http://schemas.microsoft.com/office/drawing/2014/main" id="{47004E09-AF4B-4BD2-AD28-F9C1619D42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20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094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Générer un environnement de travail reproductible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fr">
                <a:latin typeface="Avenir Next" panose="020B0503020202020204" pitchFamily="34" charset="0"/>
              </a:rPr>
              <a:t>Pour utilisateurs avancés</a:t>
            </a:r>
            <a:endParaRPr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fr">
                <a:latin typeface="Avenir Next" panose="020B0503020202020204" pitchFamily="34" charset="0"/>
              </a:rPr>
              <a:t>Problème:</a:t>
            </a:r>
            <a:endParaRPr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>
                <a:latin typeface="Avenir Next" panose="020B0503020202020204" pitchFamily="34" charset="0"/>
              </a:rPr>
              <a:t>La reproductibilité du code dépend des versions des logiciels et des librairies utilisées</a:t>
            </a:r>
            <a:endParaRPr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fr">
                <a:latin typeface="Avenir Next" panose="020B0503020202020204" pitchFamily="34" charset="0"/>
              </a:rPr>
              <a:t>Solution:</a:t>
            </a:r>
            <a:endParaRPr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>
                <a:latin typeface="Avenir Next" panose="020B0503020202020204" pitchFamily="34" charset="0"/>
              </a:rPr>
              <a:t>Stocker librairies et version des logiciels dans l’environnement de travail directement</a:t>
            </a:r>
            <a:endParaRPr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0D60F4A4-5BC5-470E-999B-6642634E98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21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0242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Générer un environnement de travail reproductible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7002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fr" dirty="0">
                <a:latin typeface="Avenir Next" panose="020B0503020202020204" pitchFamily="34" charset="0"/>
              </a:rPr>
              <a:t>Options:</a:t>
            </a:r>
            <a:endParaRPr dirty="0"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{renv}</a:t>
            </a:r>
            <a:r>
              <a:rPr lang="fr" dirty="0">
                <a:latin typeface="Avenir Next" panose="020B0503020202020204" pitchFamily="34" charset="0"/>
              </a:rPr>
              <a:t> peut s’ajouter directement à la création d’un projet </a:t>
            </a:r>
            <a:r>
              <a:rPr lang="fr" dirty="0" err="1">
                <a:latin typeface="Avenir Next" panose="020B0503020202020204" pitchFamily="34" charset="0"/>
              </a:rPr>
              <a:t>RStudio</a:t>
            </a:r>
            <a:endParaRPr dirty="0">
              <a:latin typeface="Avenir Next" panose="020B0503020202020204" pitchFamily="34" charset="0"/>
            </a:endParaRPr>
          </a:p>
          <a:p>
            <a:pPr>
              <a:buChar char="-"/>
            </a:pPr>
            <a:r>
              <a:rPr lang="fr" dirty="0">
                <a:latin typeface="Avenir Next" panose="020B0503020202020204" pitchFamily="34" charset="0"/>
              </a:rPr>
              <a:t>Machines virtuelles </a:t>
            </a:r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Docker </a:t>
            </a:r>
            <a:r>
              <a:rPr lang="fr" dirty="0">
                <a:latin typeface="Avenir Next" panose="020B0503020202020204" pitchFamily="34" charset="0"/>
              </a:rPr>
              <a:t>(+ complexe)</a:t>
            </a:r>
            <a:endParaRPr dirty="0"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268" y="3429000"/>
            <a:ext cx="4437133" cy="3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/>
          <p:nvPr/>
        </p:nvSpPr>
        <p:spPr>
          <a:xfrm>
            <a:off x="8429200" y="5137400"/>
            <a:ext cx="1649600" cy="304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>
              <a:solidFill>
                <a:srgbClr val="FF0000"/>
              </a:solidFill>
              <a:latin typeface="Avenir Next" panose="020B0503020202020204" pitchFamily="34" charset="0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599" y="3932733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1599" y="3950950"/>
            <a:ext cx="2467661" cy="18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73299AE-E5BE-3A9A-66EB-104D1BF651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06917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Générer un environnement de travail reproductible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fr">
                <a:latin typeface="Avenir Next" panose="020B0503020202020204" pitchFamily="34" charset="0"/>
              </a:rPr>
              <a:t>Options:</a:t>
            </a:r>
            <a:endParaRPr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 u="sng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{renv}</a:t>
            </a:r>
            <a:r>
              <a:rPr lang="fr">
                <a:latin typeface="Avenir Next" panose="020B0503020202020204" pitchFamily="34" charset="0"/>
              </a:rPr>
              <a:t> peut s’ajouter directement à la création d’un projet RStudio</a:t>
            </a:r>
            <a:endParaRPr>
              <a:latin typeface="Avenir Next" panose="020B0503020202020204" pitchFamily="34" charset="0"/>
            </a:endParaRPr>
          </a:p>
          <a:p>
            <a:pPr>
              <a:buChar char="-"/>
            </a:pPr>
            <a:r>
              <a:rPr lang="fr">
                <a:latin typeface="Avenir Next" panose="020B0503020202020204" pitchFamily="34" charset="0"/>
              </a:rPr>
              <a:t>Machines virtuelles </a:t>
            </a:r>
            <a:r>
              <a:rPr lang="fr" u="sng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Docker </a:t>
            </a:r>
            <a:r>
              <a:rPr lang="fr">
                <a:latin typeface="Avenir Next" panose="020B0503020202020204" pitchFamily="34" charset="0"/>
              </a:rPr>
              <a:t>(+ complexe)</a:t>
            </a:r>
            <a:endParaRPr>
              <a:latin typeface="Avenir Next" panose="020B0503020202020204" pitchFamily="34" charset="0"/>
            </a:endParaRPr>
          </a:p>
          <a:p>
            <a:pPr>
              <a:buChar char="-"/>
            </a:pPr>
            <a:r>
              <a:rPr lang="fr">
                <a:latin typeface="Avenir Next" panose="020B0503020202020204" pitchFamily="34" charset="0"/>
              </a:rPr>
              <a:t>Gestionnaire de package </a:t>
            </a:r>
            <a:r>
              <a:rPr lang="fr" u="sng">
                <a:solidFill>
                  <a:schemeClr val="hlink"/>
                </a:solidFill>
                <a:latin typeface="Avenir Next" panose="020B0503020202020204" pitchFamily="34" charset="0"/>
                <a:hlinkClick r:id="rId5"/>
              </a:rPr>
              <a:t>Nix </a:t>
            </a:r>
            <a:endParaRPr>
              <a:latin typeface="Avenir Next" panose="020B0503020202020204" pitchFamily="34" charset="0"/>
            </a:endParaRPr>
          </a:p>
          <a:p>
            <a:pPr lvl="1">
              <a:buChar char="-"/>
            </a:pPr>
            <a:r>
              <a:rPr lang="fr">
                <a:latin typeface="Avenir Next" panose="020B0503020202020204" pitchFamily="34" charset="0"/>
              </a:rPr>
              <a:t>Librairie </a:t>
            </a:r>
            <a:r>
              <a:rPr lang="fr" u="sng">
                <a:solidFill>
                  <a:schemeClr val="hlink"/>
                </a:solidFill>
                <a:latin typeface="Avenir Next" panose="020B0503020202020204" pitchFamily="34" charset="0"/>
                <a:hlinkClick r:id="rId5"/>
              </a:rPr>
              <a:t>{rix}</a:t>
            </a:r>
            <a:r>
              <a:rPr lang="fr">
                <a:latin typeface="Avenir Next" panose="020B0503020202020204" pitchFamily="34" charset="0"/>
              </a:rPr>
              <a:t> pour fonctionner depuis R</a:t>
            </a:r>
            <a:endParaRPr>
              <a:latin typeface="Avenir Next" panose="020B0503020202020204" pitchFamily="34" charset="0"/>
            </a:endParaRPr>
          </a:p>
          <a:p>
            <a:pPr lvl="1">
              <a:buChar char="-"/>
            </a:pPr>
            <a:r>
              <a:rPr lang="fr">
                <a:latin typeface="Avenir Next" panose="020B0503020202020204" pitchFamily="34" charset="0"/>
              </a:rPr>
              <a:t>Mise à jour automatique des dépendances des librairies et logiciels</a:t>
            </a:r>
            <a:endParaRPr>
              <a:latin typeface="Avenir Next" panose="020B0503020202020204" pitchFamily="34" charset="0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43259" y="4455491"/>
            <a:ext cx="2178065" cy="21780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8;g2a91ee48165_0_10">
            <a:extLst>
              <a:ext uri="{FF2B5EF4-FFF2-40B4-BE49-F238E27FC236}">
                <a16:creationId xmlns:a16="http://schemas.microsoft.com/office/drawing/2014/main" id="{3907A068-AE7C-4C4E-ACC6-3E6B2A0E29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23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07749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Pour aller plus loin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67" name="Google Shape;167;p27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Science as amateur software development 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Webinaires SORTEE</a:t>
            </a:r>
            <a:r>
              <a:rPr lang="fr" dirty="0">
                <a:latin typeface="Avenir Next" panose="020B0503020202020204" pitchFamily="34" charset="0"/>
              </a:rPr>
              <a:t> (la plupart avec une page </a:t>
            </a:r>
            <a:r>
              <a:rPr lang="fr" dirty="0" err="1">
                <a:latin typeface="Avenir Next" panose="020B0503020202020204" pitchFamily="34" charset="0"/>
              </a:rPr>
              <a:t>github</a:t>
            </a:r>
            <a:r>
              <a:rPr lang="fr" dirty="0">
                <a:latin typeface="Avenir Next" panose="020B0503020202020204" pitchFamily="34" charset="0"/>
              </a:rPr>
              <a:t> avec instructions &amp; scripts)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5"/>
              </a:rPr>
              <a:t>Rapports reproductibles Quarto</a:t>
            </a:r>
            <a:r>
              <a:rPr lang="fr" dirty="0">
                <a:latin typeface="Avenir Next" panose="020B0503020202020204" pitchFamily="34" charset="0"/>
              </a:rPr>
              <a:t> (intégrer code &amp; texte sous différents formats)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  <a:hlinkClick r:id="rId6"/>
              </a:rPr>
              <a:t>Building </a:t>
            </a:r>
            <a:r>
              <a:rPr lang="fr" dirty="0" err="1">
                <a:latin typeface="Avenir Next" panose="020B0503020202020204" pitchFamily="34" charset="0"/>
                <a:hlinkClick r:id="rId6"/>
              </a:rPr>
              <a:t>Reproducible</a:t>
            </a:r>
            <a:r>
              <a:rPr lang="fr" dirty="0">
                <a:latin typeface="Avenir Next" panose="020B0503020202020204" pitchFamily="34" charset="0"/>
                <a:hlinkClick r:id="rId6"/>
              </a:rPr>
              <a:t> </a:t>
            </a:r>
            <a:r>
              <a:rPr lang="fr" dirty="0" err="1">
                <a:latin typeface="Avenir Next" panose="020B0503020202020204" pitchFamily="34" charset="0"/>
                <a:hlinkClick r:id="rId6"/>
              </a:rPr>
              <a:t>Analytical</a:t>
            </a:r>
            <a:r>
              <a:rPr lang="fr" dirty="0">
                <a:latin typeface="Avenir Next" panose="020B0503020202020204" pitchFamily="34" charset="0"/>
                <a:hlinkClick r:id="rId6"/>
              </a:rPr>
              <a:t> Pipelines </a:t>
            </a:r>
            <a:r>
              <a:rPr lang="fr" dirty="0" err="1">
                <a:latin typeface="Avenir Next" panose="020B0503020202020204" pitchFamily="34" charset="0"/>
                <a:hlinkClick r:id="rId6"/>
              </a:rPr>
              <a:t>with</a:t>
            </a:r>
            <a:r>
              <a:rPr lang="fr" dirty="0">
                <a:latin typeface="Avenir Next" panose="020B0503020202020204" pitchFamily="34" charset="0"/>
                <a:hlinkClick r:id="rId6"/>
              </a:rPr>
              <a:t> R </a:t>
            </a: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3285" y="5041885"/>
            <a:ext cx="47371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4A0968-C1AB-CA97-57A4-B59EDA7A86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6C6DA8FE-1271-B343-D83D-0C946FF11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F6770186-03EE-5957-B7EF-DB2AD979B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599" y="593367"/>
            <a:ext cx="11449829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3200" dirty="0">
                <a:latin typeface="Avenir Next" panose="020B0503020202020204" pitchFamily="34" charset="0"/>
              </a:rPr>
              <a:t>Pratique : </a:t>
            </a:r>
            <a:r>
              <a:rPr lang="fr-FR" sz="3200" dirty="0">
                <a:latin typeface="Avenir Next" panose="020B0503020202020204" pitchFamily="34" charset="0"/>
              </a:rPr>
              <a:t>Versionnage avec git, GitHub Desktop et </a:t>
            </a:r>
            <a:r>
              <a:rPr lang="fr-FR" sz="3200" dirty="0" err="1">
                <a:latin typeface="Avenir Next" panose="020B0503020202020204" pitchFamily="34" charset="0"/>
              </a:rPr>
              <a:t>RStudio</a:t>
            </a:r>
            <a:endParaRPr sz="3200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3CFA0B1C-1053-E16F-03DB-30B341BCEE59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EFEAC424-010A-C649-7904-901C427919E2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3C1DEB7D-1248-0F5F-B05F-2DBDD8F729ED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3195FCE8-FFF9-3362-9D01-A7864EBDE972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1CD775-871C-1D0E-EFD3-D3885E77A8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3" name="Google Shape;76;p16">
            <a:extLst>
              <a:ext uri="{FF2B5EF4-FFF2-40B4-BE49-F238E27FC236}">
                <a16:creationId xmlns:a16="http://schemas.microsoft.com/office/drawing/2014/main" id="{4D3066A5-AB50-7B45-2A59-ED60076892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 algn="ctr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~ 2h30</a:t>
            </a:r>
          </a:p>
          <a:p>
            <a:pPr marL="152396" indent="0" algn="ctr">
              <a:buSzPct val="100000"/>
              <a:buNone/>
            </a:pPr>
            <a:endParaRPr lang="fr-FR" dirty="0"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r>
              <a:rPr lang="fr-FR" sz="2400" dirty="0">
                <a:latin typeface="Avenir Next" panose="020B0503020202020204" pitchFamily="34" charset="0"/>
              </a:rPr>
              <a:t>Objectifs</a:t>
            </a:r>
          </a:p>
          <a:p>
            <a:pPr>
              <a:buSzPct val="100000"/>
            </a:pPr>
            <a:r>
              <a:rPr lang="fr-FR" sz="2400" dirty="0">
                <a:latin typeface="Avenir Next" panose="020B0503020202020204" pitchFamily="34" charset="0"/>
              </a:rPr>
              <a:t>Créer et cloner un projet GitHub</a:t>
            </a:r>
          </a:p>
          <a:p>
            <a:pPr>
              <a:buSzPct val="100000"/>
            </a:pPr>
            <a:r>
              <a:rPr lang="fr-FR" sz="2400" dirty="0">
                <a:latin typeface="Avenir Next" panose="020B0503020202020204" pitchFamily="34" charset="0"/>
              </a:rPr>
              <a:t>Commandes ‘push’, ‘commit’ et ‘pull’</a:t>
            </a:r>
          </a:p>
          <a:p>
            <a:pPr>
              <a:buSzPct val="100000"/>
            </a:pPr>
            <a:r>
              <a:rPr lang="fr-FR" sz="2400" dirty="0">
                <a:latin typeface="Avenir Next" panose="020B0503020202020204" pitchFamily="34" charset="0"/>
              </a:rPr>
              <a:t>Faire une ‘branche’</a:t>
            </a:r>
          </a:p>
          <a:p>
            <a:pPr>
              <a:buSzPct val="100000"/>
            </a:pPr>
            <a:r>
              <a:rPr lang="fr-FR" sz="2400" dirty="0">
                <a:latin typeface="Avenir Next" panose="020B0503020202020204" pitchFamily="34" charset="0"/>
              </a:rPr>
              <a:t>Résoudre un conflit avec un ‘pull </a:t>
            </a:r>
            <a:r>
              <a:rPr lang="fr-FR" sz="2400" dirty="0" err="1">
                <a:latin typeface="Avenir Next" panose="020B0503020202020204" pitchFamily="34" charset="0"/>
              </a:rPr>
              <a:t>request</a:t>
            </a:r>
            <a:r>
              <a:rPr lang="fr-FR" sz="2400" dirty="0">
                <a:latin typeface="Avenir Next" panose="020B0503020202020204" pitchFamily="34" charset="0"/>
              </a:rPr>
              <a:t>’</a:t>
            </a:r>
          </a:p>
          <a:p>
            <a:pPr>
              <a:buSzPct val="100000"/>
            </a:pPr>
            <a:endParaRPr lang="fr-FR" sz="2400" dirty="0">
              <a:latin typeface="Avenir Next" panose="020B0503020202020204" pitchFamily="34" charset="0"/>
            </a:endParaRPr>
          </a:p>
          <a:p>
            <a:pPr>
              <a:buSzPct val="100000"/>
            </a:pPr>
            <a:endParaRPr sz="24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267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1BD66DFB-10D1-16ED-D5C3-5E2E9E94D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4ADE5E3C-C3B9-2F78-DC87-825202C0FB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599" y="593367"/>
            <a:ext cx="11449829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3200" dirty="0">
                <a:latin typeface="Avenir Next" panose="020B0503020202020204" pitchFamily="34" charset="0"/>
              </a:rPr>
              <a:t>Pratique : </a:t>
            </a:r>
            <a:r>
              <a:rPr lang="fr-FR" sz="3200" dirty="0">
                <a:latin typeface="Avenir Next" panose="020B0503020202020204" pitchFamily="34" charset="0"/>
              </a:rPr>
              <a:t>Versionnage avec git, GitHub Desktop et </a:t>
            </a:r>
            <a:r>
              <a:rPr lang="fr-FR" sz="3200" dirty="0" err="1">
                <a:latin typeface="Avenir Next" panose="020B0503020202020204" pitchFamily="34" charset="0"/>
              </a:rPr>
              <a:t>RStudio</a:t>
            </a:r>
            <a:endParaRPr sz="3200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D2DFE2F8-3681-4612-A92F-2857876D8C62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2D7D975B-D563-9EE5-64AC-F7772B0F6158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D3EBA376-BF0B-FA11-E5EC-993F9EF6368F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2787E1EC-3EAB-C53D-345E-752EB848DBCE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9D0631B-CAC9-0E74-C80F-ECA8D50607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3" name="Google Shape;76;p16">
            <a:extLst>
              <a:ext uri="{FF2B5EF4-FFF2-40B4-BE49-F238E27FC236}">
                <a16:creationId xmlns:a16="http://schemas.microsoft.com/office/drawing/2014/main" id="{CE26AE2D-7998-75E6-5075-C854F3D698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Vérification de l’installation de git, GitHub &amp; GitHub Desktop</a:t>
            </a:r>
          </a:p>
          <a:p>
            <a:pPr marL="152396" indent="0">
              <a:buSzPct val="100000"/>
              <a:buNone/>
            </a:pPr>
            <a:endParaRPr lang="fr-FR" sz="2400" dirty="0"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r>
              <a:rPr lang="fr-FR" sz="2400" dirty="0">
                <a:latin typeface="Avenir Next" panose="020B0503020202020204" pitchFamily="34" charset="0"/>
              </a:rPr>
              <a:t>Checklist:</a:t>
            </a:r>
          </a:p>
          <a:p>
            <a:pPr>
              <a:buSzPct val="100000"/>
              <a:buFont typeface="Wingdings" pitchFamily="2" charset="2"/>
              <a:buChar char="q"/>
            </a:pPr>
            <a:r>
              <a:rPr lang="fr-FR" sz="2400" dirty="0">
                <a:latin typeface="Avenir Next" panose="020B0503020202020204" pitchFamily="34" charset="0"/>
              </a:rPr>
              <a:t>Compte GitHub</a:t>
            </a:r>
          </a:p>
          <a:p>
            <a:pPr>
              <a:buSzPct val="100000"/>
              <a:buFont typeface="Wingdings" pitchFamily="2" charset="2"/>
              <a:buChar char="q"/>
            </a:pPr>
            <a:r>
              <a:rPr lang="fr-FR" sz="2400">
                <a:latin typeface="Avenir Next" panose="020B0503020202020204" pitchFamily="34" charset="0"/>
              </a:rPr>
              <a:t>Compte </a:t>
            </a:r>
            <a:r>
              <a:rPr lang="fr-FR" sz="2400" dirty="0">
                <a:latin typeface="Avenir Next" panose="020B0503020202020204" pitchFamily="34" charset="0"/>
              </a:rPr>
              <a:t>GitHub synchronisé avec GitHub Desktop</a:t>
            </a:r>
          </a:p>
          <a:p>
            <a:pPr>
              <a:buSzPct val="100000"/>
              <a:buFont typeface="Wingdings" pitchFamily="2" charset="2"/>
              <a:buChar char="q"/>
            </a:pPr>
            <a:endParaRPr lang="fr-FR" sz="24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059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FCB3FF50-AFF1-99E9-EEFB-0050A82DC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6F51C118-8975-69B6-868B-69AC674FCC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599" y="593367"/>
            <a:ext cx="11449829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3200" dirty="0">
                <a:latin typeface="Avenir Next" panose="020B0503020202020204" pitchFamily="34" charset="0"/>
              </a:rPr>
              <a:t>Pratique : </a:t>
            </a:r>
            <a:r>
              <a:rPr lang="fr-FR" sz="3200" dirty="0">
                <a:latin typeface="Avenir Next" panose="020B0503020202020204" pitchFamily="34" charset="0"/>
              </a:rPr>
              <a:t>Versionnage avec git, GitHub Desktop et </a:t>
            </a:r>
            <a:r>
              <a:rPr lang="fr-FR" sz="3200" dirty="0" err="1">
                <a:latin typeface="Avenir Next" panose="020B0503020202020204" pitchFamily="34" charset="0"/>
              </a:rPr>
              <a:t>RStudio</a:t>
            </a:r>
            <a:endParaRPr sz="3200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5986A6E9-77E7-0092-4EE9-2974F9A52ECD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0A38A4AB-EF30-5FDD-5854-FD6F13FEBAFC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12F4ECC3-81C8-7B85-176E-08E9A8952FA4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B48DA89E-A291-297E-B2C1-8C967B12FA9B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0038242-0E39-9EC5-87E3-89562728F0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3" name="Google Shape;76;p16">
            <a:extLst>
              <a:ext uri="{FF2B5EF4-FFF2-40B4-BE49-F238E27FC236}">
                <a16:creationId xmlns:a16="http://schemas.microsoft.com/office/drawing/2014/main" id="{B152FF0C-EDE9-0FF4-E82A-33474A49CD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Exercice 1: Créer et cloner un dépôt sur GitHub</a:t>
            </a:r>
          </a:p>
          <a:p>
            <a:pPr marL="152396" indent="0">
              <a:buSzPct val="100000"/>
              <a:buNone/>
            </a:pPr>
            <a:endParaRPr lang="fr-FR" sz="2400" dirty="0">
              <a:latin typeface="Avenir Next" panose="020B0503020202020204" pitchFamily="34" charset="0"/>
            </a:endParaRPr>
          </a:p>
          <a:p>
            <a:pPr>
              <a:buSzPct val="100000"/>
            </a:pPr>
            <a:r>
              <a:rPr lang="fr-FR" sz="2400" dirty="0">
                <a:latin typeface="Avenir Next" panose="020B0503020202020204" pitchFamily="34" charset="0"/>
              </a:rPr>
              <a:t>Créez un nouveau dépôt sur votre compte GH perso, avec un fichier README.md</a:t>
            </a:r>
          </a:p>
          <a:p>
            <a:pPr>
              <a:buSzPct val="100000"/>
            </a:pPr>
            <a:r>
              <a:rPr lang="fr-FR" sz="2400" dirty="0">
                <a:latin typeface="Avenir Next" panose="020B0503020202020204" pitchFamily="34" charset="0"/>
              </a:rPr>
              <a:t>Clonez le dépôt sur votre disque dur via GH Desktop et y créer l’arborescence suivante :</a:t>
            </a:r>
          </a:p>
          <a:p>
            <a:pPr marL="152396" indent="0">
              <a:buSzPct val="100000"/>
              <a:buNone/>
            </a:pPr>
            <a:r>
              <a:rPr lang="fr-FR" sz="2400" dirty="0">
                <a:latin typeface="Avenir Next" panose="020B0503020202020204" pitchFamily="34" charset="0"/>
              </a:rPr>
              <a:t>	</a:t>
            </a:r>
            <a:r>
              <a:rPr lang="fr-F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/mon-</a:t>
            </a:r>
            <a:r>
              <a:rPr lang="fr-F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depot</a:t>
            </a:r>
            <a:endParaRPr lang="fr-FR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2396" indent="0">
              <a:buSzPct val="100000"/>
              <a:buNone/>
            </a:pPr>
            <a:r>
              <a:rPr lang="fr-F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└README.md</a:t>
            </a:r>
            <a:br>
              <a:rPr lang="fr-F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└/data</a:t>
            </a:r>
            <a:br>
              <a:rPr lang="fr-F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 └/data-</a:t>
            </a:r>
            <a:r>
              <a:rPr lang="fr-F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sims</a:t>
            </a:r>
            <a:endParaRPr lang="fr-FR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2396" indent="0">
              <a:buSzPct val="100000"/>
              <a:buNone/>
            </a:pPr>
            <a:r>
              <a:rPr lang="fr-F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└/R</a:t>
            </a:r>
          </a:p>
          <a:p>
            <a:pPr marL="152396" indent="0">
              <a:buSzPct val="100000"/>
              <a:buNone/>
            </a:pPr>
            <a:r>
              <a:rPr lang="fr-F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└/outputs</a:t>
            </a:r>
            <a:br>
              <a:rPr lang="fr-F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  └/</a:t>
            </a:r>
            <a:r>
              <a:rPr lang="fr-F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figs</a:t>
            </a:r>
            <a:br>
              <a:rPr lang="fr-F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        └/mods</a:t>
            </a:r>
            <a:endParaRPr lang="fr-FR" sz="2400" dirty="0"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endParaRPr lang="fr-FR" sz="2400" dirty="0">
              <a:latin typeface="Avenir Next" panose="020B0503020202020204" pitchFamily="34" charset="0"/>
            </a:endParaRPr>
          </a:p>
          <a:p>
            <a:pPr>
              <a:buSzPct val="100000"/>
            </a:pPr>
            <a:r>
              <a:rPr lang="fr-FR" sz="2400" dirty="0">
                <a:latin typeface="Avenir Next" panose="020B0503020202020204" pitchFamily="34" charset="0"/>
              </a:rPr>
              <a:t>Ajouter le fichier </a:t>
            </a:r>
            <a:r>
              <a:rPr lang="fr-FR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sims_logKow.R</a:t>
            </a:r>
            <a:r>
              <a:rPr lang="fr-FR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2400" dirty="0">
                <a:latin typeface="Avenir Next" panose="020B0503020202020204" pitchFamily="34" charset="0"/>
              </a:rPr>
              <a:t>(</a:t>
            </a:r>
            <a:r>
              <a:rPr lang="fr-FR" sz="2400" dirty="0" err="1">
                <a:latin typeface="Avenir Next" panose="020B0503020202020204" pitchFamily="34" charset="0"/>
              </a:rPr>
              <a:t>cf</a:t>
            </a:r>
            <a:r>
              <a:rPr lang="fr-FR" sz="2400" dirty="0">
                <a:latin typeface="Avenir Next" panose="020B0503020202020204" pitchFamily="34" charset="0"/>
              </a:rPr>
              <a:t> mail/e-campus) dans le dossier /R de votre dépôt. </a:t>
            </a:r>
          </a:p>
          <a:p>
            <a:pPr>
              <a:buSzPct val="100000"/>
            </a:pPr>
            <a:r>
              <a:rPr lang="fr-FR" sz="2400" dirty="0">
                <a:latin typeface="Avenir Next" panose="020B0503020202020204" pitchFamily="34" charset="0"/>
              </a:rPr>
              <a:t>Ouvrir </a:t>
            </a:r>
            <a:r>
              <a:rPr lang="fr-FR" sz="2400" dirty="0" err="1">
                <a:latin typeface="Avenir Next" panose="020B0503020202020204" pitchFamily="34" charset="0"/>
              </a:rPr>
              <a:t>Rstudio</a:t>
            </a:r>
            <a:r>
              <a:rPr lang="fr-FR" sz="2400" dirty="0">
                <a:latin typeface="Avenir Next" panose="020B0503020202020204" pitchFamily="34" charset="0"/>
              </a:rPr>
              <a:t>. </a:t>
            </a:r>
            <a:r>
              <a:rPr lang="fr-FR" sz="2500" dirty="0">
                <a:latin typeface="Avenir Next" panose="020B0503020202020204" pitchFamily="34" charset="0"/>
              </a:rPr>
              <a:t>Faire : </a:t>
            </a:r>
            <a:r>
              <a:rPr lang="fr-FR" sz="2500" i="1" dirty="0">
                <a:latin typeface="Avenir Next" panose="020B0503020202020204" pitchFamily="34" charset="0"/>
              </a:rPr>
              <a:t>File → New Project → </a:t>
            </a:r>
            <a:r>
              <a:rPr lang="fr-FR" sz="2500" i="1" dirty="0" err="1">
                <a:latin typeface="Avenir Next" panose="020B0503020202020204" pitchFamily="34" charset="0"/>
              </a:rPr>
              <a:t>Existing</a:t>
            </a:r>
            <a:r>
              <a:rPr lang="fr-FR" sz="2500" i="1" dirty="0">
                <a:latin typeface="Avenir Next" panose="020B0503020202020204" pitchFamily="34" charset="0"/>
              </a:rPr>
              <a:t> Directory</a:t>
            </a:r>
            <a:r>
              <a:rPr lang="fr-FR" sz="2500" b="1" i="1" dirty="0">
                <a:latin typeface="Avenir Next" panose="020B0503020202020204" pitchFamily="34" charset="0"/>
              </a:rPr>
              <a:t>. </a:t>
            </a:r>
            <a:r>
              <a:rPr lang="fr-FR" sz="2500" dirty="0">
                <a:latin typeface="Avenir Next" panose="020B0503020202020204" pitchFamily="34" charset="0"/>
              </a:rPr>
              <a:t>Choisir </a:t>
            </a:r>
            <a:r>
              <a:rPr lang="fr-FR" sz="2500" b="1" dirty="0">
                <a:latin typeface="Courier New" panose="02070309020205020404" pitchFamily="49" charset="0"/>
                <a:cs typeface="Courier New" panose="02070309020205020404" pitchFamily="49" charset="0"/>
              </a:rPr>
              <a:t>mon-</a:t>
            </a:r>
            <a:r>
              <a:rPr lang="fr-FR" sz="2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depot</a:t>
            </a:r>
            <a:r>
              <a:rPr lang="fr-FR" sz="2500" dirty="0">
                <a:latin typeface="Avenir Next" panose="020B0503020202020204" pitchFamily="34" charset="0"/>
              </a:rPr>
              <a:t>, puis </a:t>
            </a:r>
            <a:r>
              <a:rPr lang="fr-FR" sz="2500" i="1" dirty="0" err="1">
                <a:latin typeface="Avenir Next" panose="020B0503020202020204" pitchFamily="34" charset="0"/>
              </a:rPr>
              <a:t>Create</a:t>
            </a:r>
            <a:r>
              <a:rPr lang="fr-FR" sz="2500" i="1" dirty="0">
                <a:latin typeface="Avenir Next" panose="020B0503020202020204" pitchFamily="34" charset="0"/>
              </a:rPr>
              <a:t> </a:t>
            </a:r>
            <a:r>
              <a:rPr lang="fr-FR" sz="2500" i="1" dirty="0" err="1">
                <a:latin typeface="Avenir Next" panose="020B0503020202020204" pitchFamily="34" charset="0"/>
              </a:rPr>
              <a:t>project</a:t>
            </a:r>
            <a:r>
              <a:rPr lang="fr-FR" sz="2500" b="1" i="1" dirty="0">
                <a:latin typeface="Avenir Next" panose="020B0503020202020204" pitchFamily="34" charset="0"/>
              </a:rPr>
              <a:t>.</a:t>
            </a:r>
          </a:p>
          <a:p>
            <a:pPr>
              <a:buSzPct val="100000"/>
            </a:pPr>
            <a:r>
              <a:rPr lang="fr-FR" sz="2500" dirty="0">
                <a:latin typeface="Avenir Next" panose="020B0503020202020204" pitchFamily="34" charset="0"/>
              </a:rPr>
              <a:t>Faire tourner le script R et vérifier que le </a:t>
            </a:r>
            <a:r>
              <a:rPr lang="fr-FR" sz="2500" dirty="0" err="1">
                <a:latin typeface="Avenir Next" panose="020B0503020202020204" pitchFamily="34" charset="0"/>
              </a:rPr>
              <a:t>df</a:t>
            </a:r>
            <a:r>
              <a:rPr lang="fr-FR" sz="2500" dirty="0">
                <a:latin typeface="Avenir Next" panose="020B0503020202020204" pitchFamily="34" charset="0"/>
              </a:rPr>
              <a:t>, le plot et le fichier .RDS ont bien été créés dans les bons dossiers.</a:t>
            </a:r>
            <a:endParaRPr lang="fr-FR" sz="2400" dirty="0"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endParaRPr lang="fr-FR" sz="24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590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F9E9AF8A-62C3-2C7C-33A1-CFD5D6B1A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CFB9F650-D3ED-087E-4CF2-D6F535C0D6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599" y="593367"/>
            <a:ext cx="11449829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3200" dirty="0">
                <a:latin typeface="Avenir Next" panose="020B0503020202020204" pitchFamily="34" charset="0"/>
              </a:rPr>
              <a:t>Pratique : </a:t>
            </a:r>
            <a:r>
              <a:rPr lang="fr-FR" sz="3200" dirty="0">
                <a:latin typeface="Avenir Next" panose="020B0503020202020204" pitchFamily="34" charset="0"/>
              </a:rPr>
              <a:t>Versionnage avec git, GitHub Desktop et </a:t>
            </a:r>
            <a:r>
              <a:rPr lang="fr-FR" sz="3200" dirty="0" err="1">
                <a:latin typeface="Avenir Next" panose="020B0503020202020204" pitchFamily="34" charset="0"/>
              </a:rPr>
              <a:t>RStudio</a:t>
            </a:r>
            <a:endParaRPr sz="3200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7A85B2C5-19C7-135C-B286-9F51BB2724D3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6F5E9E6E-5D92-8B12-8423-C1F6E8586981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1AE710D7-5BA3-A3CA-535A-9325E53666A5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D4116D80-9A57-D1CC-EC5E-819029808E60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65B6939-710C-0D16-7F0F-97021EF750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3" name="Google Shape;76;p16">
            <a:extLst>
              <a:ext uri="{FF2B5EF4-FFF2-40B4-BE49-F238E27FC236}">
                <a16:creationId xmlns:a16="http://schemas.microsoft.com/office/drawing/2014/main" id="{1042AA48-C66D-16E1-BFF6-9576ACE070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Exercice 2: Faire son premier commit</a:t>
            </a:r>
          </a:p>
          <a:p>
            <a:pPr marL="152396" indent="0">
              <a:buSzPct val="100000"/>
              <a:buNone/>
            </a:pPr>
            <a:endParaRPr lang="fr-FR" sz="2400" dirty="0">
              <a:latin typeface="Avenir Next" panose="020B0503020202020204" pitchFamily="34" charset="0"/>
            </a:endParaRPr>
          </a:p>
          <a:p>
            <a:pPr>
              <a:buSzPct val="100000"/>
            </a:pPr>
            <a:r>
              <a:rPr lang="fr-FR" sz="2400" dirty="0">
                <a:latin typeface="Avenir Next" panose="020B0503020202020204" pitchFamily="34" charset="0"/>
              </a:rPr>
              <a:t>Faites un premier ‘commit’ + ‘push’ pour synchroniser avec le serveur GH</a:t>
            </a:r>
          </a:p>
          <a:p>
            <a:pPr>
              <a:buSzPct val="100000"/>
            </a:pPr>
            <a:r>
              <a:rPr lang="fr-FR" sz="2400" dirty="0">
                <a:latin typeface="Avenir Next" panose="020B0503020202020204" pitchFamily="34" charset="0"/>
              </a:rPr>
              <a:t>Ajoutez une ligne de commentaire à la fin de votre script R. Puis faites un second ‘commit’ + ‘push’. Comment restaurer le projet à partir d’un commit précédent?</a:t>
            </a:r>
            <a:endParaRPr sz="24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193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28A53A33-D704-EF91-7464-1710C7A5B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A81D48A6-922E-2A65-D132-342AD8B097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599" y="593367"/>
            <a:ext cx="11449829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3200" dirty="0">
                <a:latin typeface="Avenir Next" panose="020B0503020202020204" pitchFamily="34" charset="0"/>
              </a:rPr>
              <a:t>Pratique : </a:t>
            </a:r>
            <a:r>
              <a:rPr lang="fr-FR" sz="3200" dirty="0">
                <a:latin typeface="Avenir Next" panose="020B0503020202020204" pitchFamily="34" charset="0"/>
              </a:rPr>
              <a:t>Versionnage avec git, GitHub Desktop et </a:t>
            </a:r>
            <a:r>
              <a:rPr lang="fr-FR" sz="3200" dirty="0" err="1">
                <a:latin typeface="Avenir Next" panose="020B0503020202020204" pitchFamily="34" charset="0"/>
              </a:rPr>
              <a:t>RStudio</a:t>
            </a:r>
            <a:endParaRPr sz="3200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51E53A5F-43B9-6805-68CD-C6F42F093DCB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AFD26075-2D42-7EF5-3D52-40002F2F39CE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403FE57E-72C4-6D7B-FEF9-59CECEB35AED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8B90BEF3-3AAA-936F-A268-0CED8113618C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59640E0-6D79-E704-B232-0C78BD456D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3" name="Google Shape;76;p16">
            <a:extLst>
              <a:ext uri="{FF2B5EF4-FFF2-40B4-BE49-F238E27FC236}">
                <a16:creationId xmlns:a16="http://schemas.microsoft.com/office/drawing/2014/main" id="{15ADE4BA-F8EA-BED2-BC5E-BC44E9694B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Exercice 3: Synchroniser depuis le serveur vers le dépôt local</a:t>
            </a:r>
          </a:p>
          <a:p>
            <a:pPr marL="152396" indent="0">
              <a:buSzPct val="100000"/>
              <a:buNone/>
            </a:pPr>
            <a:endParaRPr lang="fr-FR" sz="2400" dirty="0">
              <a:latin typeface="Avenir Next" panose="020B0503020202020204" pitchFamily="34" charset="0"/>
            </a:endParaRPr>
          </a:p>
          <a:p>
            <a:pPr>
              <a:buSzPct val="100000"/>
            </a:pPr>
            <a:r>
              <a:rPr lang="fr-FR" sz="2400" dirty="0">
                <a:latin typeface="Avenir Next" panose="020B0503020202020204" pitchFamily="34" charset="0"/>
              </a:rPr>
              <a:t>Modifier le fichier ‘README’ sur votre compte GH</a:t>
            </a:r>
          </a:p>
          <a:p>
            <a:pPr>
              <a:buSzPct val="100000"/>
            </a:pPr>
            <a:r>
              <a:rPr lang="fr-FR" sz="2400" dirty="0">
                <a:latin typeface="Avenir Next" panose="020B0503020202020204" pitchFamily="34" charset="0"/>
              </a:rPr>
              <a:t>Que faut-il faire pour mettre à jour le dépôt local?</a:t>
            </a:r>
          </a:p>
          <a:p>
            <a:pPr>
              <a:buSzPct val="100000"/>
            </a:pPr>
            <a:endParaRPr lang="fr-FR" sz="24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10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B1108293-0106-F422-5093-D2812D345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20170291-601D-E5D9-49D0-8246DD657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46114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Crise de la reproductibilité : Enjeux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B9420EFF-C056-8767-0A85-806D02BA9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>
              <a:buSzPct val="64000"/>
              <a:buNone/>
            </a:pPr>
            <a:r>
              <a:rPr lang="fr-FR" sz="3200" dirty="0">
                <a:solidFill>
                  <a:schemeClr val="tx1"/>
                </a:solidFill>
                <a:latin typeface="Avenir Next" panose="020B0503020202020204" pitchFamily="34" charset="0"/>
              </a:rPr>
              <a:t>Prérequis :</a:t>
            </a:r>
            <a:endParaRPr lang="fr-FR" sz="3200" u="sng" dirty="0">
              <a:solidFill>
                <a:schemeClr val="hlink"/>
              </a:solidFill>
              <a:latin typeface="Avenir Next" panose="020B0503020202020204" pitchFamily="34" charset="0"/>
            </a:endParaRPr>
          </a:p>
          <a:p>
            <a:pPr marL="152396" indent="0">
              <a:buSzPct val="64000"/>
              <a:buNone/>
            </a:pPr>
            <a:endParaRPr lang="fr-FR" sz="3200" u="sng" dirty="0">
              <a:solidFill>
                <a:schemeClr val="hlink"/>
              </a:solidFill>
              <a:latin typeface="Avenir Next" panose="020B0503020202020204" pitchFamily="34" charset="0"/>
            </a:endParaRPr>
          </a:p>
          <a:p>
            <a:pPr marL="342900" indent="-342900">
              <a:buSzPct val="64000"/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Introduction to </a:t>
            </a:r>
            <a:r>
              <a:rPr lang="fr-FR" sz="3200" dirty="0" err="1">
                <a:solidFill>
                  <a:schemeClr val="hlink"/>
                </a:solidFill>
                <a:latin typeface="Avenir Next" panose="020B0503020202020204" pitchFamily="34" charset="0"/>
              </a:rPr>
              <a:t>credible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 </a:t>
            </a:r>
            <a:r>
              <a:rPr lang="fr-FR" sz="3200" dirty="0" err="1">
                <a:solidFill>
                  <a:schemeClr val="hlink"/>
                </a:solidFill>
                <a:latin typeface="Avenir Next" panose="020B0503020202020204" pitchFamily="34" charset="0"/>
              </a:rPr>
              <a:t>research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 (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video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 &amp; 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pdf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)</a:t>
            </a:r>
          </a:p>
          <a:p>
            <a:pPr marL="342900" indent="-342900">
              <a:buSzPct val="64000"/>
              <a:buFont typeface="Arial" panose="020B0604020202020204" pitchFamily="34" charset="0"/>
              <a:buChar char="•"/>
            </a:pPr>
            <a:endParaRPr lang="fr-FR" sz="3200" dirty="0">
              <a:solidFill>
                <a:schemeClr val="hlink"/>
              </a:solidFill>
              <a:latin typeface="Avenir Next" panose="020B0503020202020204" pitchFamily="34" charset="0"/>
            </a:endParaRPr>
          </a:p>
          <a:p>
            <a:pPr marL="342900" indent="-342900">
              <a:buSzPct val="64000"/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Introduction to version control </a:t>
            </a:r>
            <a:r>
              <a:rPr lang="fr-FR" sz="3200" dirty="0" err="1">
                <a:solidFill>
                  <a:schemeClr val="hlink"/>
                </a:solidFill>
                <a:latin typeface="Avenir Next" panose="020B0503020202020204" pitchFamily="34" charset="0"/>
              </a:rPr>
              <a:t>with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 </a:t>
            </a:r>
            <a:r>
              <a:rPr lang="fr-FR" sz="3200" dirty="0" err="1">
                <a:solidFill>
                  <a:schemeClr val="hlink"/>
                </a:solidFill>
                <a:latin typeface="Avenir Next" panose="020B0503020202020204" pitchFamily="34" charset="0"/>
              </a:rPr>
              <a:t>Rstudio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, Git &amp; GitHub (</a:t>
            </a:r>
            <a:r>
              <a:rPr lang="fr-FR" sz="3200" dirty="0">
                <a:solidFill>
                  <a:schemeClr val="hlink"/>
                </a:solidFill>
                <a:highlight>
                  <a:srgbClr val="FFFF00"/>
                </a:highlight>
                <a:latin typeface="Avenir Next" panose="020B0503020202020204" pitchFamily="34" charset="0"/>
                <a:hlinkClick r:id="rId5"/>
              </a:rPr>
              <a:t>vidéo</a:t>
            </a:r>
            <a:r>
              <a:rPr lang="fr-FR" sz="3200" dirty="0">
                <a:solidFill>
                  <a:schemeClr val="hlink"/>
                </a:solidFill>
                <a:highlight>
                  <a:srgbClr val="FFFF00"/>
                </a:highlight>
                <a:latin typeface="Avenir Next" panose="020B0503020202020204" pitchFamily="34" charset="0"/>
              </a:rPr>
              <a:t> &amp; </a:t>
            </a:r>
            <a:r>
              <a:rPr lang="fr-FR" sz="3200" dirty="0">
                <a:solidFill>
                  <a:schemeClr val="hlink"/>
                </a:solidFill>
                <a:highlight>
                  <a:srgbClr val="FFFF00"/>
                </a:highlight>
                <a:latin typeface="Avenir Next" panose="020B0503020202020204" pitchFamily="34" charset="0"/>
                <a:hlinkClick r:id="rId6"/>
              </a:rPr>
              <a:t>tutoriel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)</a:t>
            </a:r>
            <a:endParaRPr lang="fr-FR" sz="3200" dirty="0">
              <a:solidFill>
                <a:schemeClr val="hlink"/>
              </a:solidFill>
              <a:latin typeface="Avenir Next" panose="020B0503020202020204" pitchFamily="34" charset="0"/>
              <a:hlinkClick r:id="" action="ppaction://noaction"/>
            </a:endParaRPr>
          </a:p>
          <a:p>
            <a:pPr marL="342900" indent="-342900">
              <a:buSzPct val="64000"/>
              <a:buFont typeface="Arial" panose="020B0604020202020204" pitchFamily="34" charset="0"/>
              <a:buChar char="•"/>
            </a:pPr>
            <a:endParaRPr lang="fr-FR" sz="3200" dirty="0">
              <a:solidFill>
                <a:schemeClr val="hlink"/>
              </a:solidFill>
              <a:latin typeface="Avenir Next" panose="020B0503020202020204" pitchFamily="34" charset="0"/>
              <a:hlinkClick r:id="rId7"/>
            </a:endParaRPr>
          </a:p>
          <a:p>
            <a:pPr marL="342900" indent="-342900">
              <a:buSzPct val="64000"/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  <a:hlinkClick r:id="rId7"/>
              </a:rPr>
              <a:t>Autres ressources</a:t>
            </a:r>
            <a:endParaRPr lang="fr-FR" sz="3200" dirty="0"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endParaRPr lang="fr-FR" sz="3200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654F43CC-96E2-CA17-EC88-359D8C21AF59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BB1ED1AD-9836-888E-A22C-61FE74157D39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46A05EE1-940D-7E3A-AD71-7D728EF4CF73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BBC93356-D97E-FD51-03AD-A728A415B9DF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421E7F4-4C2C-1296-724A-0A35D12F8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E645EF-769E-BC2A-0C00-35EC5E15A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211" y="5069707"/>
            <a:ext cx="3810000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466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2312C985-FC96-ED52-95CE-77C7F02B9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BD7C29D2-15C4-0DEE-4F9C-E04728E3A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599" y="593367"/>
            <a:ext cx="11449829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3200" dirty="0">
                <a:latin typeface="Avenir Next" panose="020B0503020202020204" pitchFamily="34" charset="0"/>
              </a:rPr>
              <a:t>Pratique : </a:t>
            </a:r>
            <a:r>
              <a:rPr lang="fr-FR" sz="3200" dirty="0">
                <a:latin typeface="Avenir Next" panose="020B0503020202020204" pitchFamily="34" charset="0"/>
              </a:rPr>
              <a:t>Versionnage avec git, GitHub Desktop et </a:t>
            </a:r>
            <a:r>
              <a:rPr lang="fr-FR" sz="3200" dirty="0" err="1">
                <a:latin typeface="Avenir Next" panose="020B0503020202020204" pitchFamily="34" charset="0"/>
              </a:rPr>
              <a:t>RStudio</a:t>
            </a:r>
            <a:endParaRPr sz="3200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C74B6E73-E0F5-5E12-01AF-DD7222F9A8E1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CFE97A8A-B122-5AF7-51A1-99A517F55933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3FB4B042-79D5-A669-44B0-EE60624551C8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01D900DF-680B-9C1C-40BD-21E436E3A7F9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DC407A9-968D-97EE-7FDE-DFA6F8C403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3" name="Google Shape;76;p16">
            <a:extLst>
              <a:ext uri="{FF2B5EF4-FFF2-40B4-BE49-F238E27FC236}">
                <a16:creationId xmlns:a16="http://schemas.microsoft.com/office/drawing/2014/main" id="{0975AF81-1FA6-A4C6-9E62-FC7F3E15BB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Exercice 4: Utiliser les branches</a:t>
            </a:r>
          </a:p>
          <a:p>
            <a:pPr marL="152396" indent="0">
              <a:buSzPct val="100000"/>
              <a:buNone/>
            </a:pPr>
            <a:endParaRPr lang="fr-FR" sz="2400" dirty="0">
              <a:latin typeface="Avenir Next" panose="020B0503020202020204" pitchFamily="34" charset="0"/>
            </a:endParaRPr>
          </a:p>
          <a:p>
            <a:pPr>
              <a:buSzPct val="100000"/>
            </a:pPr>
            <a:r>
              <a:rPr lang="fr-FR" sz="2400" dirty="0">
                <a:latin typeface="Avenir Next" panose="020B0503020202020204" pitchFamily="34" charset="0"/>
              </a:rPr>
              <a:t>Créez une nouvelle branche sur votre dépôt local appelée ‘dev’ à partir de GH Desktop</a:t>
            </a:r>
          </a:p>
          <a:p>
            <a:pPr>
              <a:buSzPct val="100000"/>
            </a:pPr>
            <a:r>
              <a:rPr lang="fr-FR" sz="2400" dirty="0">
                <a:latin typeface="Avenir Next" panose="020B0503020202020204" pitchFamily="34" charset="0"/>
              </a:rPr>
              <a:t>Faites une modification et un nouveau commit</a:t>
            </a:r>
          </a:p>
          <a:p>
            <a:pPr>
              <a:buSzPct val="100000"/>
            </a:pPr>
            <a:r>
              <a:rPr lang="fr-FR" sz="2400" dirty="0">
                <a:latin typeface="Avenir Next" panose="020B0503020202020204" pitchFamily="34" charset="0"/>
              </a:rPr>
              <a:t>Synchronisez la branche avec le serveur GH</a:t>
            </a:r>
          </a:p>
          <a:p>
            <a:pPr>
              <a:buSzPct val="100000"/>
            </a:pPr>
            <a:r>
              <a:rPr lang="fr-FR" sz="2400" dirty="0">
                <a:latin typeface="Avenir Next" panose="020B0503020202020204" pitchFamily="34" charset="0"/>
              </a:rPr>
              <a:t>Supprimez un fichier dans la branche ‘dev’ et revenez à ‘main’</a:t>
            </a:r>
          </a:p>
          <a:p>
            <a:pPr lvl="1">
              <a:buSzPct val="100000"/>
            </a:pPr>
            <a:r>
              <a:rPr lang="fr-FR" sz="2000" dirty="0">
                <a:latin typeface="Avenir Next" panose="020B0503020202020204" pitchFamily="34" charset="0"/>
              </a:rPr>
              <a:t>Que s’est-il passé?</a:t>
            </a:r>
          </a:p>
          <a:p>
            <a:pPr>
              <a:buSzPct val="100000"/>
            </a:pPr>
            <a:endParaRPr lang="fr-FR" sz="2400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976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A625C888-76F9-569E-1C62-0CCAAD22A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C2D77944-146B-678A-155C-2ACDFBDCD3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599" y="593367"/>
            <a:ext cx="11449829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3200" dirty="0">
                <a:latin typeface="Avenir Next" panose="020B0503020202020204" pitchFamily="34" charset="0"/>
              </a:rPr>
              <a:t>Pratique : </a:t>
            </a:r>
            <a:r>
              <a:rPr lang="fr-FR" sz="3200" dirty="0">
                <a:latin typeface="Avenir Next" panose="020B0503020202020204" pitchFamily="34" charset="0"/>
              </a:rPr>
              <a:t>Versionnage avec git, GitHub Desktop et </a:t>
            </a:r>
            <a:r>
              <a:rPr lang="fr-FR" sz="3200" dirty="0" err="1">
                <a:latin typeface="Avenir Next" panose="020B0503020202020204" pitchFamily="34" charset="0"/>
              </a:rPr>
              <a:t>RStudio</a:t>
            </a:r>
            <a:endParaRPr sz="3200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74168547-3789-DB7D-6ADA-55FF1DE9654D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2152BAF7-47ED-B749-7CD3-D6CF022124E1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7A7AA127-F259-914D-BB9E-446336D84E0A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FEDDAE00-D338-0B98-9ADD-3975C43DBCD1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D1E0B6-F30D-80B3-6A97-44E245801D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3" name="Google Shape;76;p16">
            <a:extLst>
              <a:ext uri="{FF2B5EF4-FFF2-40B4-BE49-F238E27FC236}">
                <a16:creationId xmlns:a16="http://schemas.microsoft.com/office/drawing/2014/main" id="{7E0B23C9-7CAA-2651-7FFA-593F7178BF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Exercice 5: Résoudre un conflit entre version (en binôme)</a:t>
            </a:r>
          </a:p>
          <a:p>
            <a:pPr marL="152396" indent="0">
              <a:buSzPct val="100000"/>
              <a:buNone/>
            </a:pPr>
            <a:endParaRPr lang="fr-FR" sz="2400" dirty="0">
              <a:latin typeface="Avenir Next" panose="020B0503020202020204" pitchFamily="34" charset="0"/>
            </a:endParaRPr>
          </a:p>
          <a:p>
            <a:pPr>
              <a:buSzPct val="100000"/>
            </a:pPr>
            <a:r>
              <a:rPr lang="fr-FR" sz="2400" dirty="0">
                <a:latin typeface="Avenir Next" panose="020B0503020202020204" pitchFamily="34" charset="0"/>
              </a:rPr>
              <a:t>Invitez un collaborateur sur votre projet</a:t>
            </a:r>
          </a:p>
          <a:p>
            <a:pPr>
              <a:buSzPct val="100000"/>
            </a:pPr>
            <a:r>
              <a:rPr lang="fr-FR" sz="2400" dirty="0">
                <a:latin typeface="Avenir Next" panose="020B0503020202020204" pitchFamily="34" charset="0"/>
              </a:rPr>
              <a:t>Le créateur du dépôt fait des modifications sur la branche ‘main’</a:t>
            </a:r>
          </a:p>
          <a:p>
            <a:pPr>
              <a:buSzPct val="100000"/>
            </a:pPr>
            <a:r>
              <a:rPr lang="fr-FR" sz="2400" dirty="0">
                <a:latin typeface="Avenir Next" panose="020B0503020202020204" pitchFamily="34" charset="0"/>
              </a:rPr>
              <a:t>L’invité travaille sur la branche ’dev’ uniquement</a:t>
            </a:r>
          </a:p>
          <a:p>
            <a:pPr>
              <a:buSzPct val="100000"/>
            </a:pPr>
            <a:r>
              <a:rPr lang="fr-FR" sz="2400" dirty="0">
                <a:latin typeface="Avenir Next" panose="020B0503020202020204" pitchFamily="34" charset="0"/>
              </a:rPr>
              <a:t>Une fois vos modifications faites, l’invité envoie un ‘pull </a:t>
            </a:r>
            <a:r>
              <a:rPr lang="fr-FR" sz="2400" dirty="0" err="1">
                <a:latin typeface="Avenir Next" panose="020B0503020202020204" pitchFamily="34" charset="0"/>
              </a:rPr>
              <a:t>request</a:t>
            </a:r>
            <a:r>
              <a:rPr lang="fr-FR" sz="2400" dirty="0">
                <a:latin typeface="Avenir Next" panose="020B0503020202020204" pitchFamily="34" charset="0"/>
              </a:rPr>
              <a:t>’ pour fusionner ses ajouts avec la branche principale</a:t>
            </a:r>
          </a:p>
        </p:txBody>
      </p:sp>
    </p:spTree>
    <p:extLst>
      <p:ext uri="{BB962C8B-B14F-4D97-AF65-F5344CB8AC3E}">
        <p14:creationId xmlns:p14="http://schemas.microsoft.com/office/powerpoint/2010/main" val="4164753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6D66B6C8-1E04-03CC-914D-43262AAC4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85807830-07FA-7C58-036E-60C35F60B0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599" y="593367"/>
            <a:ext cx="11449829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fr-FR" sz="3200" dirty="0">
                <a:latin typeface="Avenir Next" panose="020B0503020202020204" pitchFamily="34" charset="0"/>
              </a:rPr>
              <a:t>Rappel Pratique</a:t>
            </a:r>
            <a:endParaRPr sz="3200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00C9E43E-E969-15C0-6A15-B769E7F0E5B4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12AA7C1F-DADC-F09F-E8C1-D81EEFB6B390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7098449F-6278-9517-D725-3D52FFE22C9D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4B1556DB-FA0C-033E-1D72-35FF3A143E72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C4C0AE-AD1B-C7C0-71CB-13D9FC9724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32</a:t>
            </a:fld>
            <a:endParaRPr lang="fr-FR"/>
          </a:p>
        </p:txBody>
      </p:sp>
      <p:pic>
        <p:nvPicPr>
          <p:cNvPr id="1026" name="Picture 2" descr="Basic command of Git. What is Git? Git ...">
            <a:extLst>
              <a:ext uri="{FF2B5EF4-FFF2-40B4-BE49-F238E27FC236}">
                <a16:creationId xmlns:a16="http://schemas.microsoft.com/office/drawing/2014/main" id="{44BDFE20-AB4F-1FFD-5236-BC802D53D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464" y="1337167"/>
            <a:ext cx="4165072" cy="418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56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D0EA9D44-4F08-486E-0499-8AD228E20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90C268C5-6CCF-E83B-EB0F-5D031D478B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369171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FBBD1692-2E95-07DC-6220-769A65E237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Les 4 </a:t>
            </a:r>
            <a:r>
              <a:rPr lang="fr-FR" i="1" dirty="0">
                <a:latin typeface="Avenir Next" panose="020B0503020202020204" pitchFamily="34" charset="0"/>
              </a:rPr>
              <a:t>R</a:t>
            </a:r>
            <a:r>
              <a:rPr lang="fr-FR" dirty="0">
                <a:latin typeface="Avenir Next" panose="020B0503020202020204" pitchFamily="34" charset="0"/>
              </a:rPr>
              <a:t> de la reproductibilité du code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5B7AE95A-9498-3BEA-5F27-B2A0C4B21FB3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D84A3A28-34B0-FDB8-8D78-6B5554035574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465F5BE-68BB-91A6-C1D4-EB151B614BAD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AE1BBDE3-5A42-1306-3454-5E74455CA21D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75D8FD-616B-4408-6A4D-257DF37DBC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4</a:t>
            </a:fld>
            <a:endParaRPr lang="fr-FR"/>
          </a:p>
        </p:txBody>
      </p:sp>
      <p:pic>
        <p:nvPicPr>
          <p:cNvPr id="3" name="New picture">
            <a:extLst>
              <a:ext uri="{FF2B5EF4-FFF2-40B4-BE49-F238E27FC236}">
                <a16:creationId xmlns:a16="http://schemas.microsoft.com/office/drawing/2014/main" id="{A06F582C-79D1-CC24-C2A8-E6E083B1A53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05719" y="2262828"/>
            <a:ext cx="5399314" cy="44577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569AE36-82A5-474D-EFA3-5DC2812036FE}"/>
              </a:ext>
            </a:extLst>
          </p:cNvPr>
          <p:cNvSpPr txBox="1"/>
          <p:nvPr/>
        </p:nvSpPr>
        <p:spPr>
          <a:xfrm>
            <a:off x="8403771" y="6460585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venir Next" panose="020B0503020202020204" pitchFamily="34" charset="0"/>
                <a:hlinkClick r:id="rId4"/>
              </a:rPr>
              <a:t>Ivmey-Cook et al. 202</a:t>
            </a:r>
            <a:r>
              <a:rPr lang="fr-FR" dirty="0">
                <a:latin typeface="Avenir Next" panose="020B0503020202020204" pitchFamily="34" charset="0"/>
              </a:rPr>
              <a:t>3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EF9F88-9A58-86B3-AC69-881FA155FD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293"/>
          <a:stretch/>
        </p:blipFill>
        <p:spPr>
          <a:xfrm>
            <a:off x="415600" y="3342207"/>
            <a:ext cx="5308654" cy="131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42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7EA3F0D4-6C50-B44E-8F2E-B3BF74DD1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073FD8C0-FE5D-5911-8F98-F788C1E73A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369171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DAF120A5-781A-4BB6-586C-8577151AEE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Questions essentielles :</a:t>
            </a:r>
          </a:p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</a:rPr>
              <a:t>Peut-on reproduire mes résultats ?</a:t>
            </a:r>
          </a:p>
          <a:p>
            <a:pPr lvl="1">
              <a:buSzPct val="64000"/>
            </a:pPr>
            <a:r>
              <a:rPr lang="fr-FR" dirty="0">
                <a:latin typeface="Avenir Next" panose="020B0503020202020204" pitchFamily="34" charset="0"/>
              </a:rPr>
              <a:t>Est-ce que mon code fonctionne ?</a:t>
            </a:r>
          </a:p>
          <a:p>
            <a:pPr lvl="1">
              <a:buSzPct val="64000"/>
            </a:pPr>
            <a:r>
              <a:rPr lang="fr-FR" dirty="0">
                <a:latin typeface="Avenir Next" panose="020B0503020202020204" pitchFamily="34" charset="0"/>
              </a:rPr>
              <a:t>Est-ce que mon code fonctionne sur une autre machine ?</a:t>
            </a:r>
          </a:p>
          <a:p>
            <a:pPr lvl="1">
              <a:buSzPct val="64000"/>
            </a:pPr>
            <a:r>
              <a:rPr lang="fr-FR" dirty="0">
                <a:latin typeface="Avenir Next" panose="020B0503020202020204" pitchFamily="34" charset="0"/>
              </a:rPr>
              <a:t>Est-ce que mon code fonctionnera encore dans 10 ans ?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5B4A495C-0848-1BA3-9762-B47A574A1636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0D1231A6-C96B-27E7-B746-589C69A04415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A51C7F9A-1618-146D-E6FB-3C891761E1E1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7B81EC6D-F1DA-346D-B36E-D53DA221C68F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90D81F-5B0D-0803-47DF-EEA2C8297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237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6B10A330-B9B5-1258-B69C-DE19DE58E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DD5E9012-C7F1-7684-E641-75B02D2124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369171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B307EE3F-E29E-8E0B-52A0-6384B448BD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10000"/>
          </a:bodyPr>
          <a:lstStyle/>
          <a:p>
            <a:pPr marL="152396" indent="0">
              <a:buSzPct val="100000"/>
              <a:buNone/>
            </a:pPr>
            <a:r>
              <a:rPr lang="fr" dirty="0">
                <a:latin typeface="Avenir Next" panose="020B0503020202020204" pitchFamily="34" charset="0"/>
              </a:rPr>
              <a:t>Plusieurs niveaux de reproductibilité</a:t>
            </a:r>
          </a:p>
          <a:p>
            <a:pPr marL="152396" indent="0">
              <a:buSzPct val="100000"/>
              <a:buNone/>
            </a:pPr>
            <a:endParaRPr lang="fr" dirty="0">
              <a:latin typeface="Avenir Next" panose="020B0503020202020204" pitchFamily="34" charset="0"/>
            </a:endParaRP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Travailler par projets</a:t>
            </a: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Utiliser des rapports reproductibles</a:t>
            </a: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Versionner son code</a:t>
            </a: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Générer des pipelines automatisées</a:t>
            </a: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Utiliser un environnement de travail reproductible</a:t>
            </a:r>
          </a:p>
          <a:p>
            <a:pPr marL="152396" indent="0">
              <a:buNone/>
            </a:pPr>
            <a:endParaRPr lang="fr" dirty="0">
              <a:latin typeface="Avenir Next" panose="020B0503020202020204" pitchFamily="34" charset="0"/>
            </a:endParaRPr>
          </a:p>
          <a:p>
            <a:pPr marL="666746" indent="-514350">
              <a:buFont typeface="+mj-lt"/>
              <a:buAutoNum type="arabicPeriod"/>
            </a:pPr>
            <a:endParaRPr lang="fr"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Pratiques incrémentales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Ne pas tout appliquer d’un coup!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Conseil:</a:t>
            </a:r>
            <a:endParaRPr dirty="0">
              <a:latin typeface="Avenir Next" panose="020B0503020202020204" pitchFamily="34" charset="0"/>
            </a:endParaRPr>
          </a:p>
          <a:p>
            <a:pPr lvl="1" indent="-440256">
              <a:buSzPts val="1600"/>
            </a:pPr>
            <a:r>
              <a:rPr lang="fr" sz="2133" dirty="0">
                <a:latin typeface="Avenir Next" panose="020B0503020202020204" pitchFamily="34" charset="0"/>
              </a:rPr>
              <a:t>Appliquer étapes 1 &amp; 3 pour projet </a:t>
            </a:r>
            <a:r>
              <a:rPr lang="fr" sz="2133" dirty="0" err="1">
                <a:latin typeface="Avenir Next" panose="020B0503020202020204" pitchFamily="34" charset="0"/>
              </a:rPr>
              <a:t>MétaTox</a:t>
            </a:r>
            <a:endParaRPr sz="2133" dirty="0">
              <a:latin typeface="Avenir Next" panose="020B0503020202020204" pitchFamily="34" charset="0"/>
            </a:endParaRPr>
          </a:p>
          <a:p>
            <a:pPr lvl="1" indent="-440256">
              <a:buSzPts val="1600"/>
            </a:pPr>
            <a:r>
              <a:rPr lang="fr" sz="2133" dirty="0">
                <a:latin typeface="Avenir Next" panose="020B0503020202020204" pitchFamily="34" charset="0"/>
              </a:rPr>
              <a:t>Réfléchir aux étapes 2, 4 &amp; 5 pour projets futurs</a:t>
            </a:r>
            <a:endParaRPr sz="2133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479F4FD8-3E10-1C62-40BE-E008B1542B8B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B4A83B01-9B35-1F27-6054-861DA2B163F6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E9CE7AD5-9251-877B-4FAF-0CD10119DE4E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0F15E487-A402-2964-C8B1-8480520E046B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D682940-7A01-A747-E2A1-719C85196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62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102" y="1797369"/>
            <a:ext cx="9115068" cy="4844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440862D6-577F-4ACA-BF44-564A7F43F4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7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415600" y="2539600"/>
            <a:ext cx="9860514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" dirty="0">
                <a:latin typeface="Avenir Next" panose="020B0503020202020204" pitchFamily="34" charset="0"/>
              </a:rPr>
              <a:t>Séparer données brutes et données “nettoyées”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Utiliser scripts pour nettoyer/combiner données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Séparer scripts analyses et visualisation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Stocker résultats séparément</a:t>
            </a:r>
            <a:endParaRPr dirty="0"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fr" dirty="0">
                <a:latin typeface="Avenir Next" panose="020B0503020202020204" pitchFamily="34" charset="0"/>
              </a:rPr>
              <a:t>Conseil</a:t>
            </a:r>
            <a:endParaRPr dirty="0"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</a:pPr>
            <a:r>
              <a:rPr lang="fr" dirty="0">
                <a:latin typeface="Avenir Next" panose="020B0503020202020204" pitchFamily="34" charset="0"/>
              </a:rPr>
              <a:t>Projet </a:t>
            </a:r>
            <a:r>
              <a:rPr lang="fr" dirty="0" err="1">
                <a:latin typeface="Avenir Next" panose="020B0503020202020204" pitchFamily="34" charset="0"/>
              </a:rPr>
              <a:t>RStudio</a:t>
            </a:r>
            <a:r>
              <a:rPr lang="fr" dirty="0">
                <a:latin typeface="Avenir Next" panose="020B0503020202020204" pitchFamily="34" charset="0"/>
              </a:rPr>
              <a:t> et librairie </a:t>
            </a:r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{here}</a:t>
            </a:r>
            <a:r>
              <a:rPr lang="fr" dirty="0">
                <a:latin typeface="Avenir Next" panose="020B0503020202020204" pitchFamily="34" charset="0"/>
              </a:rPr>
              <a:t> pour gérer vos fichiers</a:t>
            </a: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3233" y="157968"/>
            <a:ext cx="4235299" cy="2251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8;g2a91ee48165_0_10">
            <a:extLst>
              <a:ext uri="{FF2B5EF4-FFF2-40B4-BE49-F238E27FC236}">
                <a16:creationId xmlns:a16="http://schemas.microsoft.com/office/drawing/2014/main" id="{E54E95F4-BC3B-4566-B8F4-0A8A8BF8D4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8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081B83E0-663E-147B-0D98-45A011DD7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7E16C64F-4498-A315-EC47-C91F772354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2660EC7F-E8D2-9151-ECD1-5964E1D56A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9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4CED17-C125-1B0A-2D47-A16926717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2201259"/>
            <a:ext cx="10076033" cy="3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775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1216</Words>
  <Application>Microsoft Macintosh PowerPoint</Application>
  <PresentationFormat>Grand écran</PresentationFormat>
  <Paragraphs>268</Paragraphs>
  <Slides>32</Slides>
  <Notes>32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8" baseType="lpstr">
      <vt:lpstr>Avenir Next</vt:lpstr>
      <vt:lpstr>Wingdings</vt:lpstr>
      <vt:lpstr>Courier New</vt:lpstr>
      <vt:lpstr>Arial</vt:lpstr>
      <vt:lpstr>Calibri</vt:lpstr>
      <vt:lpstr>Office Theme</vt:lpstr>
      <vt:lpstr>Présentation PowerPoint</vt:lpstr>
      <vt:lpstr>Instructeurs</vt:lpstr>
      <vt:lpstr>Crise de la reproductibilité : Enjeux</vt:lpstr>
      <vt:lpstr>Bonnes pratiques de modélisation</vt:lpstr>
      <vt:lpstr>Bonnes pratiques de modélisation</vt:lpstr>
      <vt:lpstr>Bonnes pratiques de modélisation</vt:lpstr>
      <vt:lpstr>Bonnes pratiques de modélisation Travailler par projets</vt:lpstr>
      <vt:lpstr>Bonnes pratiques de modélisation Travailler par projets</vt:lpstr>
      <vt:lpstr>Bonnes pratiques de modélisation Travailler par projets</vt:lpstr>
      <vt:lpstr>Bonnes pratiques de modélisation Travailler par projets</vt:lpstr>
      <vt:lpstr>Bonnes pratiques de modélisation Travailler par projets</vt:lpstr>
      <vt:lpstr>Bonnes pratiques de modélisation Utiliser des rapports reproductibles</vt:lpstr>
      <vt:lpstr>Bonnes pratiques de modélisation Versionner son code</vt:lpstr>
      <vt:lpstr>Bonnes pratiques de modélisation git en (très) bref</vt:lpstr>
      <vt:lpstr>Bonnes pratiques de modélisation git en (très) bref</vt:lpstr>
      <vt:lpstr>Bonnes pratiques de modélisation git en (très) bref</vt:lpstr>
      <vt:lpstr>Bonnes pratiques de modélisation git en (très) bref</vt:lpstr>
      <vt:lpstr>Bonnes pratiques de modélisation Créer des pipelines d’analyses automatisées</vt:lpstr>
      <vt:lpstr>Bonnes pratiques de modélisation Créer des pipelines d’analyses automatisées</vt:lpstr>
      <vt:lpstr>Bonnes pratiques de modélisation Créer des pipelines d’analyses automatisées</vt:lpstr>
      <vt:lpstr>Bonnes pratiques de modélisation Générer un environnement de travail reproductible</vt:lpstr>
      <vt:lpstr>Bonnes pratiques de modélisation Générer un environnement de travail reproductible</vt:lpstr>
      <vt:lpstr>Bonnes pratiques de modélisation Générer un environnement de travail reproductible</vt:lpstr>
      <vt:lpstr>Bonnes pratiques de modélisation Pour aller plus loin</vt:lpstr>
      <vt:lpstr>Pratique : Versionnage avec git, GitHub Desktop et RStudio</vt:lpstr>
      <vt:lpstr>Pratique : Versionnage avec git, GitHub Desktop et RStudio</vt:lpstr>
      <vt:lpstr>Pratique : Versionnage avec git, GitHub Desktop et RStudio</vt:lpstr>
      <vt:lpstr>Pratique : Versionnage avec git, GitHub Desktop et RStudio</vt:lpstr>
      <vt:lpstr>Pratique : Versionnage avec git, GitHub Desktop et RStudio</vt:lpstr>
      <vt:lpstr>Pratique : Versionnage avec git, GitHub Desktop et RStudio</vt:lpstr>
      <vt:lpstr>Pratique : Versionnage avec git, GitHub Desktop et RStudio</vt:lpstr>
      <vt:lpstr>Rappel Pratique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BEAUDOUIN Remy</dc:creator>
  <cp:lastModifiedBy>Raphaël Royauté</cp:lastModifiedBy>
  <cp:revision>62</cp:revision>
  <dcterms:created xsi:type="dcterms:W3CDTF">2023-12-12T19:55:22Z</dcterms:created>
  <dcterms:modified xsi:type="dcterms:W3CDTF">2026-01-08T14:16:13Z</dcterms:modified>
</cp:coreProperties>
</file>